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7" r:id="rId7"/>
    <p:sldId id="262" r:id="rId8"/>
    <p:sldId id="268" r:id="rId9"/>
    <p:sldId id="263" r:id="rId10"/>
    <p:sldId id="266" r:id="rId11"/>
    <p:sldId id="264" r:id="rId12"/>
    <p:sldId id="261"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A7D42-0476-4A23-A91B-7607E96BFEF2}" v="7" dt="2025-09-25T09:09:59.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510" autoAdjust="0"/>
  </p:normalViewPr>
  <p:slideViewPr>
    <p:cSldViewPr snapToGrid="0">
      <p:cViewPr varScale="1">
        <p:scale>
          <a:sx n="78" d="100"/>
          <a:sy n="78" d="100"/>
        </p:scale>
        <p:origin x="51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elm Jonah Kirungi" userId="278af405-8025-4ddc-aac4-834d65a13040" providerId="ADAL" clId="{19D57FF0-AB71-463D-ADE8-19E961848C38}"/>
    <pc:docChg chg="modSld">
      <pc:chgData name="Anselm Jonah Kirungi" userId="278af405-8025-4ddc-aac4-834d65a13040" providerId="ADAL" clId="{19D57FF0-AB71-463D-ADE8-19E961848C38}" dt="2025-03-03T05:53:44.473" v="107" actId="20577"/>
      <pc:docMkLst>
        <pc:docMk/>
      </pc:docMkLst>
      <pc:sldChg chg="modSp">
        <pc:chgData name="Anselm Jonah Kirungi" userId="278af405-8025-4ddc-aac4-834d65a13040" providerId="ADAL" clId="{19D57FF0-AB71-463D-ADE8-19E961848C38}" dt="2025-03-03T05:53:44.473" v="107" actId="20577"/>
        <pc:sldMkLst>
          <pc:docMk/>
          <pc:sldMk cId="1617636104" sldId="265"/>
        </pc:sldMkLst>
      </pc:sldChg>
    </pc:docChg>
  </pc:docChgLst>
  <pc:docChgLst>
    <pc:chgData name="Anselm Jonah Kirungi" userId="278af405-8025-4ddc-aac4-834d65a13040" providerId="ADAL" clId="{B0FC68D8-B68D-4A3C-AEC0-798CDEE2880A}"/>
    <pc:docChg chg="undo custSel modSld">
      <pc:chgData name="Anselm Jonah Kirungi" userId="278af405-8025-4ddc-aac4-834d65a13040" providerId="ADAL" clId="{B0FC68D8-B68D-4A3C-AEC0-798CDEE2880A}" dt="2025-03-27T11:13:49.616" v="8" actId="26606"/>
      <pc:docMkLst>
        <pc:docMk/>
      </pc:docMkLst>
      <pc:sldChg chg="addSp delSp modSp mod">
        <pc:chgData name="Anselm Jonah Kirungi" userId="278af405-8025-4ddc-aac4-834d65a13040" providerId="ADAL" clId="{B0FC68D8-B68D-4A3C-AEC0-798CDEE2880A}" dt="2025-03-27T11:08:03.024" v="0" actId="26606"/>
        <pc:sldMkLst>
          <pc:docMk/>
          <pc:sldMk cId="286249515" sldId="257"/>
        </pc:sldMkLst>
      </pc:sldChg>
      <pc:sldChg chg="addSp delSp modSp mod">
        <pc:chgData name="Anselm Jonah Kirungi" userId="278af405-8025-4ddc-aac4-834d65a13040" providerId="ADAL" clId="{B0FC68D8-B68D-4A3C-AEC0-798CDEE2880A}" dt="2025-03-27T11:13:49.616" v="8" actId="26606"/>
        <pc:sldMkLst>
          <pc:docMk/>
          <pc:sldMk cId="942523788" sldId="262"/>
        </pc:sldMkLst>
      </pc:sldChg>
      <pc:sldChg chg="addSp delSp modSp mod">
        <pc:chgData name="Anselm Jonah Kirungi" userId="278af405-8025-4ddc-aac4-834d65a13040" providerId="ADAL" clId="{B0FC68D8-B68D-4A3C-AEC0-798CDEE2880A}" dt="2025-03-27T11:09:25.772" v="1" actId="26606"/>
        <pc:sldMkLst>
          <pc:docMk/>
          <pc:sldMk cId="1393568303" sldId="267"/>
        </pc:sldMkLst>
      </pc:sldChg>
    </pc:docChg>
  </pc:docChgLst>
  <pc:docChgLst>
    <pc:chgData name="Anselm Jonah Kirungi" userId="278af405-8025-4ddc-aac4-834d65a13040" providerId="ADAL" clId="{4B5680EF-3588-4CDC-8C15-0E84B9D6DB85}"/>
    <pc:docChg chg="custSel modSld">
      <pc:chgData name="Anselm Jonah Kirungi" userId="278af405-8025-4ddc-aac4-834d65a13040" providerId="ADAL" clId="{4B5680EF-3588-4CDC-8C15-0E84B9D6DB85}" dt="2025-09-25T09:09:59.440" v="31" actId="1076"/>
      <pc:docMkLst>
        <pc:docMk/>
      </pc:docMkLst>
      <pc:sldChg chg="delSp modSp mod">
        <pc:chgData name="Anselm Jonah Kirungi" userId="278af405-8025-4ddc-aac4-834d65a13040" providerId="ADAL" clId="{4B5680EF-3588-4CDC-8C15-0E84B9D6DB85}" dt="2025-09-25T09:09:59.440" v="31" actId="1076"/>
        <pc:sldMkLst>
          <pc:docMk/>
          <pc:sldMk cId="2595170478" sldId="261"/>
        </pc:sldMkLst>
        <pc:spChg chg="mod">
          <ac:chgData name="Anselm Jonah Kirungi" userId="278af405-8025-4ddc-aac4-834d65a13040" providerId="ADAL" clId="{4B5680EF-3588-4CDC-8C15-0E84B9D6DB85}" dt="2025-09-25T09:09:50.555" v="29" actId="1076"/>
          <ac:spMkLst>
            <pc:docMk/>
            <pc:sldMk cId="2595170478" sldId="261"/>
            <ac:spMk id="3" creationId="{536A89FF-CEDD-BDC7-C7E8-70F6EA8FF552}"/>
          </ac:spMkLst>
        </pc:spChg>
        <pc:spChg chg="mod">
          <ac:chgData name="Anselm Jonah Kirungi" userId="278af405-8025-4ddc-aac4-834d65a13040" providerId="ADAL" clId="{4B5680EF-3588-4CDC-8C15-0E84B9D6DB85}" dt="2025-09-25T09:09:29.943" v="24" actId="20577"/>
          <ac:spMkLst>
            <pc:docMk/>
            <pc:sldMk cId="2595170478" sldId="261"/>
            <ac:spMk id="9" creationId="{A16917BA-4D40-B6B2-C160-B0B9B95F7B51}"/>
          </ac:spMkLst>
        </pc:spChg>
        <pc:spChg chg="del mod">
          <ac:chgData name="Anselm Jonah Kirungi" userId="278af405-8025-4ddc-aac4-834d65a13040" providerId="ADAL" clId="{4B5680EF-3588-4CDC-8C15-0E84B9D6DB85}" dt="2025-09-25T09:09:26.128" v="4" actId="478"/>
          <ac:spMkLst>
            <pc:docMk/>
            <pc:sldMk cId="2595170478" sldId="261"/>
            <ac:spMk id="15" creationId="{CEBCEC1A-2318-9805-7A79-6DDA68C68847}"/>
          </ac:spMkLst>
        </pc:spChg>
        <pc:picChg chg="mod">
          <ac:chgData name="Anselm Jonah Kirungi" userId="278af405-8025-4ddc-aac4-834d65a13040" providerId="ADAL" clId="{4B5680EF-3588-4CDC-8C15-0E84B9D6DB85}" dt="2025-09-25T09:09:59.440" v="31" actId="1076"/>
          <ac:picMkLst>
            <pc:docMk/>
            <pc:sldMk cId="2595170478" sldId="261"/>
            <ac:picMk id="1026" creationId="{DE7F422D-1A71-27F5-C148-0B8D19BB7EB2}"/>
          </ac:picMkLst>
        </pc:picChg>
        <pc:picChg chg="del">
          <ac:chgData name="Anselm Jonah Kirungi" userId="278af405-8025-4ddc-aac4-834d65a13040" providerId="ADAL" clId="{4B5680EF-3588-4CDC-8C15-0E84B9D6DB85}" dt="2025-09-25T09:09:18.327" v="0" actId="478"/>
          <ac:picMkLst>
            <pc:docMk/>
            <pc:sldMk cId="2595170478" sldId="261"/>
            <ac:picMk id="2059" creationId="{C4467B24-A076-AF62-A083-3BCF43C813B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E85D352-B02E-41C1-AF72-9F2971C8B92C}"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440C880C-88B7-4EFF-8A78-FF89C1F03CA6}">
      <dgm:prSet/>
      <dgm:spPr/>
      <dgm:t>
        <a:bodyPr/>
        <a:lstStyle/>
        <a:p>
          <a:r>
            <a:rPr lang="en-US"/>
            <a:t>Tel: +256 392 552 547 / +256 762 138 012</a:t>
          </a:r>
        </a:p>
      </dgm:t>
    </dgm:pt>
    <dgm:pt modelId="{CA910908-F5B1-4634-AE8E-78269FBD6224}" type="parTrans" cxnId="{278B81E6-C5F3-4967-8650-95D0DC0E2155}">
      <dgm:prSet/>
      <dgm:spPr/>
      <dgm:t>
        <a:bodyPr/>
        <a:lstStyle/>
        <a:p>
          <a:endParaRPr lang="en-US"/>
        </a:p>
      </dgm:t>
    </dgm:pt>
    <dgm:pt modelId="{32CC4AA9-D00A-4978-A24D-F11EA23180EC}" type="sibTrans" cxnId="{278B81E6-C5F3-4967-8650-95D0DC0E2155}">
      <dgm:prSet/>
      <dgm:spPr/>
      <dgm:t>
        <a:bodyPr/>
        <a:lstStyle/>
        <a:p>
          <a:endParaRPr lang="en-US"/>
        </a:p>
      </dgm:t>
    </dgm:pt>
    <dgm:pt modelId="{204979FE-00F0-4A71-98A1-DE7895AA285B}">
      <dgm:prSet/>
      <dgm:spPr/>
      <dgm:t>
        <a:bodyPr/>
        <a:lstStyle/>
        <a:p>
          <a:r>
            <a:rPr lang="en-US" dirty="0"/>
            <a:t>Email : </a:t>
          </a:r>
          <a:r>
            <a:rPr lang="en-US" b="0" i="0" dirty="0"/>
            <a:t>thegmc.ug@gmail.</a:t>
          </a:r>
          <a:r>
            <a:rPr lang="en-US" b="0" i="0"/>
            <a:t>com</a:t>
          </a:r>
          <a:r>
            <a:rPr lang="en-US"/>
            <a:t> </a:t>
          </a:r>
          <a:endParaRPr lang="en-US" dirty="0"/>
        </a:p>
      </dgm:t>
    </dgm:pt>
    <dgm:pt modelId="{27977604-22F0-453A-BD68-D8B6BB612380}" type="parTrans" cxnId="{70B161DA-5555-44AD-85BA-FF36AA1B3958}">
      <dgm:prSet/>
      <dgm:spPr/>
      <dgm:t>
        <a:bodyPr/>
        <a:lstStyle/>
        <a:p>
          <a:endParaRPr lang="en-US"/>
        </a:p>
      </dgm:t>
    </dgm:pt>
    <dgm:pt modelId="{D41C32FE-2744-4347-B962-644B96861EC9}" type="sibTrans" cxnId="{70B161DA-5555-44AD-85BA-FF36AA1B3958}">
      <dgm:prSet/>
      <dgm:spPr/>
      <dgm:t>
        <a:bodyPr/>
        <a:lstStyle/>
        <a:p>
          <a:endParaRPr lang="en-US"/>
        </a:p>
      </dgm:t>
    </dgm:pt>
    <dgm:pt modelId="{193CEFF6-109C-4F9F-B168-56C94C9223FB}">
      <dgm:prSet/>
      <dgm:spPr/>
      <dgm:t>
        <a:bodyPr/>
        <a:lstStyle/>
        <a:p>
          <a:r>
            <a:rPr lang="en-US" dirty="0"/>
            <a:t>Address : Kampala, Uganda</a:t>
          </a:r>
        </a:p>
      </dgm:t>
    </dgm:pt>
    <dgm:pt modelId="{90FD2AFE-3DEE-41CB-A2DE-7F1AE839FE0A}" type="sibTrans" cxnId="{4C60ACD9-5534-4D16-9E8D-DFAE5F5600F8}">
      <dgm:prSet/>
      <dgm:spPr/>
      <dgm:t>
        <a:bodyPr/>
        <a:lstStyle/>
        <a:p>
          <a:endParaRPr lang="en-US"/>
        </a:p>
      </dgm:t>
    </dgm:pt>
    <dgm:pt modelId="{EDC4696B-67FF-465C-A016-0DA578E0A32C}" type="parTrans" cxnId="{4C60ACD9-5534-4D16-9E8D-DFAE5F5600F8}">
      <dgm:prSet/>
      <dgm:spPr/>
      <dgm:t>
        <a:bodyPr/>
        <a:lstStyle/>
        <a:p>
          <a:endParaRPr lang="en-US"/>
        </a:p>
      </dgm:t>
    </dgm:pt>
    <dgm:pt modelId="{0422297F-D0BE-430E-B114-0F8D2214E141}" type="pres">
      <dgm:prSet presAssocID="{5E85D352-B02E-41C1-AF72-9F2971C8B92C}" presName="root" presStyleCnt="0">
        <dgm:presLayoutVars>
          <dgm:dir/>
          <dgm:resizeHandles val="exact"/>
        </dgm:presLayoutVars>
      </dgm:prSet>
      <dgm:spPr/>
    </dgm:pt>
    <dgm:pt modelId="{3DA0BA6A-4DEC-434D-82CA-7540B3718B19}" type="pres">
      <dgm:prSet presAssocID="{440C880C-88B7-4EFF-8A78-FF89C1F03CA6}" presName="compNode" presStyleCnt="0"/>
      <dgm:spPr/>
    </dgm:pt>
    <dgm:pt modelId="{AA9FE400-EB52-4317-93D7-B4A33350C3D2}" type="pres">
      <dgm:prSet presAssocID="{440C880C-88B7-4EFF-8A78-FF89C1F03CA6}" presName="bgRect" presStyleLbl="bgShp" presStyleIdx="0" presStyleCnt="3"/>
      <dgm:spPr/>
    </dgm:pt>
    <dgm:pt modelId="{463E273B-1136-4B33-BAFC-A6485212A0E7}" type="pres">
      <dgm:prSet presAssocID="{440C880C-88B7-4EFF-8A78-FF89C1F03C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8B829C7E-6FBE-4BED-B5F0-98EFE52A81B1}" type="pres">
      <dgm:prSet presAssocID="{440C880C-88B7-4EFF-8A78-FF89C1F03CA6}" presName="spaceRect" presStyleCnt="0"/>
      <dgm:spPr/>
    </dgm:pt>
    <dgm:pt modelId="{1B607C2B-37E6-488C-AAA2-3EAEA300068C}" type="pres">
      <dgm:prSet presAssocID="{440C880C-88B7-4EFF-8A78-FF89C1F03CA6}" presName="parTx" presStyleLbl="revTx" presStyleIdx="0" presStyleCnt="3">
        <dgm:presLayoutVars>
          <dgm:chMax val="0"/>
          <dgm:chPref val="0"/>
        </dgm:presLayoutVars>
      </dgm:prSet>
      <dgm:spPr/>
    </dgm:pt>
    <dgm:pt modelId="{0492A88B-FE1F-49E0-8B63-608A90867567}" type="pres">
      <dgm:prSet presAssocID="{32CC4AA9-D00A-4978-A24D-F11EA23180EC}" presName="sibTrans" presStyleCnt="0"/>
      <dgm:spPr/>
    </dgm:pt>
    <dgm:pt modelId="{71455BF0-FB9D-4881-8363-9D709854A712}" type="pres">
      <dgm:prSet presAssocID="{204979FE-00F0-4A71-98A1-DE7895AA285B}" presName="compNode" presStyleCnt="0"/>
      <dgm:spPr/>
    </dgm:pt>
    <dgm:pt modelId="{C9E6C35E-37FB-4BA9-8BDC-489079330290}" type="pres">
      <dgm:prSet presAssocID="{204979FE-00F0-4A71-98A1-DE7895AA285B}" presName="bgRect" presStyleLbl="bgShp" presStyleIdx="1" presStyleCnt="3"/>
      <dgm:spPr/>
    </dgm:pt>
    <dgm:pt modelId="{8D248D86-65CD-4CF8-ADFB-79A1927CF741}" type="pres">
      <dgm:prSet presAssocID="{204979FE-00F0-4A71-98A1-DE7895AA28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nd"/>
        </a:ext>
      </dgm:extLst>
    </dgm:pt>
    <dgm:pt modelId="{8E302A29-6136-4567-BBF0-A0841E4220C4}" type="pres">
      <dgm:prSet presAssocID="{204979FE-00F0-4A71-98A1-DE7895AA285B}" presName="spaceRect" presStyleCnt="0"/>
      <dgm:spPr/>
    </dgm:pt>
    <dgm:pt modelId="{03114FB3-F0B3-4338-A39A-1C836A9C820B}" type="pres">
      <dgm:prSet presAssocID="{204979FE-00F0-4A71-98A1-DE7895AA285B}" presName="parTx" presStyleLbl="revTx" presStyleIdx="1" presStyleCnt="3">
        <dgm:presLayoutVars>
          <dgm:chMax val="0"/>
          <dgm:chPref val="0"/>
        </dgm:presLayoutVars>
      </dgm:prSet>
      <dgm:spPr/>
    </dgm:pt>
    <dgm:pt modelId="{B4BE3133-CAF5-40A3-8D1C-EA2CCA3D958C}" type="pres">
      <dgm:prSet presAssocID="{D41C32FE-2744-4347-B962-644B96861EC9}" presName="sibTrans" presStyleCnt="0"/>
      <dgm:spPr/>
    </dgm:pt>
    <dgm:pt modelId="{ED336D1B-8B1E-4A5E-BE2E-303D971DE396}" type="pres">
      <dgm:prSet presAssocID="{193CEFF6-109C-4F9F-B168-56C94C9223FB}" presName="compNode" presStyleCnt="0"/>
      <dgm:spPr/>
    </dgm:pt>
    <dgm:pt modelId="{FDD371B8-2CA6-4890-92AF-5D3EA0069F5C}" type="pres">
      <dgm:prSet presAssocID="{193CEFF6-109C-4F9F-B168-56C94C9223FB}" presName="bgRect" presStyleLbl="bgShp" presStyleIdx="2" presStyleCnt="3"/>
      <dgm:spPr/>
    </dgm:pt>
    <dgm:pt modelId="{623EABEC-8BF8-41AA-9BF0-180BD9B6A701}" type="pres">
      <dgm:prSet presAssocID="{193CEFF6-109C-4F9F-B168-56C94C9223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D6F1F9AD-249C-4BCF-827C-FF450CCE8CED}" type="pres">
      <dgm:prSet presAssocID="{193CEFF6-109C-4F9F-B168-56C94C9223FB}" presName="spaceRect" presStyleCnt="0"/>
      <dgm:spPr/>
    </dgm:pt>
    <dgm:pt modelId="{37072AE3-8437-4635-9F1E-2337B5E31C09}" type="pres">
      <dgm:prSet presAssocID="{193CEFF6-109C-4F9F-B168-56C94C9223FB}" presName="parTx" presStyleLbl="revTx" presStyleIdx="2" presStyleCnt="3">
        <dgm:presLayoutVars>
          <dgm:chMax val="0"/>
          <dgm:chPref val="0"/>
        </dgm:presLayoutVars>
      </dgm:prSet>
      <dgm:spPr/>
    </dgm:pt>
  </dgm:ptLst>
  <dgm:cxnLst>
    <dgm:cxn modelId="{02B06701-EB2B-49A2-B9F3-73E35825CB79}" type="presOf" srcId="{204979FE-00F0-4A71-98A1-DE7895AA285B}" destId="{03114FB3-F0B3-4338-A39A-1C836A9C820B}" srcOrd="0" destOrd="0" presId="urn:microsoft.com/office/officeart/2018/2/layout/IconVerticalSolidList"/>
    <dgm:cxn modelId="{728AA051-16EC-4D71-94AB-C7EBED2028C3}" type="presOf" srcId="{5E85D352-B02E-41C1-AF72-9F2971C8B92C}" destId="{0422297F-D0BE-430E-B114-0F8D2214E141}" srcOrd="0" destOrd="0" presId="urn:microsoft.com/office/officeart/2018/2/layout/IconVerticalSolidList"/>
    <dgm:cxn modelId="{7A042CD2-D1BC-4CF8-8B32-7CE686FBF71D}" type="presOf" srcId="{193CEFF6-109C-4F9F-B168-56C94C9223FB}" destId="{37072AE3-8437-4635-9F1E-2337B5E31C09}" srcOrd="0" destOrd="0" presId="urn:microsoft.com/office/officeart/2018/2/layout/IconVerticalSolidList"/>
    <dgm:cxn modelId="{4C60ACD9-5534-4D16-9E8D-DFAE5F5600F8}" srcId="{5E85D352-B02E-41C1-AF72-9F2971C8B92C}" destId="{193CEFF6-109C-4F9F-B168-56C94C9223FB}" srcOrd="2" destOrd="0" parTransId="{EDC4696B-67FF-465C-A016-0DA578E0A32C}" sibTransId="{90FD2AFE-3DEE-41CB-A2DE-7F1AE839FE0A}"/>
    <dgm:cxn modelId="{70B161DA-5555-44AD-85BA-FF36AA1B3958}" srcId="{5E85D352-B02E-41C1-AF72-9F2971C8B92C}" destId="{204979FE-00F0-4A71-98A1-DE7895AA285B}" srcOrd="1" destOrd="0" parTransId="{27977604-22F0-453A-BD68-D8B6BB612380}" sibTransId="{D41C32FE-2744-4347-B962-644B96861EC9}"/>
    <dgm:cxn modelId="{8C9D52DA-C82F-4D0A-A666-F065FDF6CA55}" type="presOf" srcId="{440C880C-88B7-4EFF-8A78-FF89C1F03CA6}" destId="{1B607C2B-37E6-488C-AAA2-3EAEA300068C}" srcOrd="0" destOrd="0" presId="urn:microsoft.com/office/officeart/2018/2/layout/IconVerticalSolidList"/>
    <dgm:cxn modelId="{278B81E6-C5F3-4967-8650-95D0DC0E2155}" srcId="{5E85D352-B02E-41C1-AF72-9F2971C8B92C}" destId="{440C880C-88B7-4EFF-8A78-FF89C1F03CA6}" srcOrd="0" destOrd="0" parTransId="{CA910908-F5B1-4634-AE8E-78269FBD6224}" sibTransId="{32CC4AA9-D00A-4978-A24D-F11EA23180EC}"/>
    <dgm:cxn modelId="{ED1B7B0C-A47B-4DDA-A1F1-C965D326A875}" type="presParOf" srcId="{0422297F-D0BE-430E-B114-0F8D2214E141}" destId="{3DA0BA6A-4DEC-434D-82CA-7540B3718B19}" srcOrd="0" destOrd="0" presId="urn:microsoft.com/office/officeart/2018/2/layout/IconVerticalSolidList"/>
    <dgm:cxn modelId="{9144D7B1-AB88-48D0-A06B-39DAD31CFA90}" type="presParOf" srcId="{3DA0BA6A-4DEC-434D-82CA-7540B3718B19}" destId="{AA9FE400-EB52-4317-93D7-B4A33350C3D2}" srcOrd="0" destOrd="0" presId="urn:microsoft.com/office/officeart/2018/2/layout/IconVerticalSolidList"/>
    <dgm:cxn modelId="{E6E79B79-B3EC-43B0-B85C-B664274F9231}" type="presParOf" srcId="{3DA0BA6A-4DEC-434D-82CA-7540B3718B19}" destId="{463E273B-1136-4B33-BAFC-A6485212A0E7}" srcOrd="1" destOrd="0" presId="urn:microsoft.com/office/officeart/2018/2/layout/IconVerticalSolidList"/>
    <dgm:cxn modelId="{7FFEC992-5ED3-4622-80A4-C8B7BD2EB34E}" type="presParOf" srcId="{3DA0BA6A-4DEC-434D-82CA-7540B3718B19}" destId="{8B829C7E-6FBE-4BED-B5F0-98EFE52A81B1}" srcOrd="2" destOrd="0" presId="urn:microsoft.com/office/officeart/2018/2/layout/IconVerticalSolidList"/>
    <dgm:cxn modelId="{5F942782-D2F9-4B07-BEF4-286E6116B879}" type="presParOf" srcId="{3DA0BA6A-4DEC-434D-82CA-7540B3718B19}" destId="{1B607C2B-37E6-488C-AAA2-3EAEA300068C}" srcOrd="3" destOrd="0" presId="urn:microsoft.com/office/officeart/2018/2/layout/IconVerticalSolidList"/>
    <dgm:cxn modelId="{C3EB8984-4669-49D9-8F90-E276E9856247}" type="presParOf" srcId="{0422297F-D0BE-430E-B114-0F8D2214E141}" destId="{0492A88B-FE1F-49E0-8B63-608A90867567}" srcOrd="1" destOrd="0" presId="urn:microsoft.com/office/officeart/2018/2/layout/IconVerticalSolidList"/>
    <dgm:cxn modelId="{298E6F5B-FC48-4DE7-89AC-08FDAB02B67D}" type="presParOf" srcId="{0422297F-D0BE-430E-B114-0F8D2214E141}" destId="{71455BF0-FB9D-4881-8363-9D709854A712}" srcOrd="2" destOrd="0" presId="urn:microsoft.com/office/officeart/2018/2/layout/IconVerticalSolidList"/>
    <dgm:cxn modelId="{527C3F1F-35BB-44B9-AB8F-5DF91CC06F68}" type="presParOf" srcId="{71455BF0-FB9D-4881-8363-9D709854A712}" destId="{C9E6C35E-37FB-4BA9-8BDC-489079330290}" srcOrd="0" destOrd="0" presId="urn:microsoft.com/office/officeart/2018/2/layout/IconVerticalSolidList"/>
    <dgm:cxn modelId="{AD5FD1A4-84E1-4D85-AAAE-EA08886B81A6}" type="presParOf" srcId="{71455BF0-FB9D-4881-8363-9D709854A712}" destId="{8D248D86-65CD-4CF8-ADFB-79A1927CF741}" srcOrd="1" destOrd="0" presId="urn:microsoft.com/office/officeart/2018/2/layout/IconVerticalSolidList"/>
    <dgm:cxn modelId="{314BD0E9-43D8-488B-B260-F63F1CD197F7}" type="presParOf" srcId="{71455BF0-FB9D-4881-8363-9D709854A712}" destId="{8E302A29-6136-4567-BBF0-A0841E4220C4}" srcOrd="2" destOrd="0" presId="urn:microsoft.com/office/officeart/2018/2/layout/IconVerticalSolidList"/>
    <dgm:cxn modelId="{82FBA86D-B562-4FE3-9F44-A055D5E5028C}" type="presParOf" srcId="{71455BF0-FB9D-4881-8363-9D709854A712}" destId="{03114FB3-F0B3-4338-A39A-1C836A9C820B}" srcOrd="3" destOrd="0" presId="urn:microsoft.com/office/officeart/2018/2/layout/IconVerticalSolidList"/>
    <dgm:cxn modelId="{3B82D5F7-27FE-4ADB-A465-74884D195BDD}" type="presParOf" srcId="{0422297F-D0BE-430E-B114-0F8D2214E141}" destId="{B4BE3133-CAF5-40A3-8D1C-EA2CCA3D958C}" srcOrd="3" destOrd="0" presId="urn:microsoft.com/office/officeart/2018/2/layout/IconVerticalSolidList"/>
    <dgm:cxn modelId="{B343576C-6E5C-42F8-94A3-F77023D99E79}" type="presParOf" srcId="{0422297F-D0BE-430E-B114-0F8D2214E141}" destId="{ED336D1B-8B1E-4A5E-BE2E-303D971DE396}" srcOrd="4" destOrd="0" presId="urn:microsoft.com/office/officeart/2018/2/layout/IconVerticalSolidList"/>
    <dgm:cxn modelId="{9DE37313-8EBC-4A00-BD24-AF2B3EDE99E5}" type="presParOf" srcId="{ED336D1B-8B1E-4A5E-BE2E-303D971DE396}" destId="{FDD371B8-2CA6-4890-92AF-5D3EA0069F5C}" srcOrd="0" destOrd="0" presId="urn:microsoft.com/office/officeart/2018/2/layout/IconVerticalSolidList"/>
    <dgm:cxn modelId="{A0438507-55BE-4F6B-BAB1-FCA8DCA39443}" type="presParOf" srcId="{ED336D1B-8B1E-4A5E-BE2E-303D971DE396}" destId="{623EABEC-8BF8-41AA-9BF0-180BD9B6A701}" srcOrd="1" destOrd="0" presId="urn:microsoft.com/office/officeart/2018/2/layout/IconVerticalSolidList"/>
    <dgm:cxn modelId="{496F27E9-5862-4CEF-9E71-E86EB0B91AC0}" type="presParOf" srcId="{ED336D1B-8B1E-4A5E-BE2E-303D971DE396}" destId="{D6F1F9AD-249C-4BCF-827C-FF450CCE8CED}" srcOrd="2" destOrd="0" presId="urn:microsoft.com/office/officeart/2018/2/layout/IconVerticalSolidList"/>
    <dgm:cxn modelId="{F7379E19-02E4-418A-8270-49E3E6B1E74B}" type="presParOf" srcId="{ED336D1B-8B1E-4A5E-BE2E-303D971DE396}" destId="{37072AE3-8437-4635-9F1E-2337B5E31C0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FE400-EB52-4317-93D7-B4A33350C3D2}">
      <dsp:nvSpPr>
        <dsp:cNvPr id="0" name=""/>
        <dsp:cNvSpPr/>
      </dsp:nvSpPr>
      <dsp:spPr>
        <a:xfrm>
          <a:off x="0" y="53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E273B-1136-4B33-BAFC-A6485212A0E7}">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07C2B-37E6-488C-AAA2-3EAEA300068C}">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Tel: +256 392 552 547 / +256 762 138 012</a:t>
          </a:r>
        </a:p>
      </dsp:txBody>
      <dsp:txXfrm>
        <a:off x="1435590" y="531"/>
        <a:ext cx="9080009" cy="1242935"/>
      </dsp:txXfrm>
    </dsp:sp>
    <dsp:sp modelId="{C9E6C35E-37FB-4BA9-8BDC-489079330290}">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248D86-65CD-4CF8-ADFB-79A1927CF741}">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114FB3-F0B3-4338-A39A-1C836A9C820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t>Email : </a:t>
          </a:r>
          <a:r>
            <a:rPr lang="en-US" sz="2500" b="0" i="0" kern="1200" dirty="0"/>
            <a:t>thegmc.ug@gmail.</a:t>
          </a:r>
          <a:r>
            <a:rPr lang="en-US" sz="2500" b="0" i="0" kern="1200"/>
            <a:t>com</a:t>
          </a:r>
          <a:r>
            <a:rPr lang="en-US" sz="2500" kern="1200"/>
            <a:t> </a:t>
          </a:r>
          <a:endParaRPr lang="en-US" sz="2500" kern="1200" dirty="0"/>
        </a:p>
      </dsp:txBody>
      <dsp:txXfrm>
        <a:off x="1435590" y="1554201"/>
        <a:ext cx="9080009" cy="1242935"/>
      </dsp:txXfrm>
    </dsp:sp>
    <dsp:sp modelId="{FDD371B8-2CA6-4890-92AF-5D3EA0069F5C}">
      <dsp:nvSpPr>
        <dsp:cNvPr id="0" name=""/>
        <dsp:cNvSpPr/>
      </dsp:nvSpPr>
      <dsp:spPr>
        <a:xfrm>
          <a:off x="0" y="3107870"/>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3EABEC-8BF8-41AA-9BF0-180BD9B6A701}">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72AE3-8437-4635-9F1E-2337B5E31C09}">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t>Address : Kampala, Uganda</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0B7F87-B291-44F7-971B-61D1AD5F2B5A}" type="datetimeFigureOut">
              <a:rPr lang="en-US" smtClean="0"/>
              <a:t>9/25/2025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637FE-9A4A-4CB9-AD1D-B28481268AA3}" type="slidenum">
              <a:rPr lang="en-US" smtClean="0"/>
              <a:t>‹#›</a:t>
            </a:fld>
            <a:endParaRPr lang="en-US"/>
          </a:p>
        </p:txBody>
      </p:sp>
    </p:spTree>
    <p:extLst>
      <p:ext uri="{BB962C8B-B14F-4D97-AF65-F5344CB8AC3E}">
        <p14:creationId xmlns:p14="http://schemas.microsoft.com/office/powerpoint/2010/main" val="267165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B637FE-9A4A-4CB9-AD1D-B28481268AA3}" type="slidenum">
              <a:rPr lang="en-US" smtClean="0"/>
              <a:t>3</a:t>
            </a:fld>
            <a:endParaRPr lang="en-US"/>
          </a:p>
        </p:txBody>
      </p:sp>
    </p:spTree>
    <p:extLst>
      <p:ext uri="{BB962C8B-B14F-4D97-AF65-F5344CB8AC3E}">
        <p14:creationId xmlns:p14="http://schemas.microsoft.com/office/powerpoint/2010/main" val="275799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B637FE-9A4A-4CB9-AD1D-B28481268AA3}" type="slidenum">
              <a:rPr lang="en-US" smtClean="0"/>
              <a:t>9</a:t>
            </a:fld>
            <a:endParaRPr lang="en-US"/>
          </a:p>
        </p:txBody>
      </p:sp>
    </p:spTree>
    <p:extLst>
      <p:ext uri="{BB962C8B-B14F-4D97-AF65-F5344CB8AC3E}">
        <p14:creationId xmlns:p14="http://schemas.microsoft.com/office/powerpoint/2010/main" val="260115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70E1-E102-6D89-89E1-A7AE53D33D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C5EB47-6DD7-E8CC-9C5F-BF44C6F9C0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707A21-636D-C738-A8E5-AC07AFCF301E}"/>
              </a:ext>
            </a:extLst>
          </p:cNvPr>
          <p:cNvSpPr>
            <a:spLocks noGrp="1"/>
          </p:cNvSpPr>
          <p:nvPr>
            <p:ph type="dt" sz="half" idx="10"/>
          </p:nvPr>
        </p:nvSpPr>
        <p:spPr/>
        <p:txBody>
          <a:bodyPr/>
          <a:lstStyle/>
          <a:p>
            <a:fld id="{402C7FBD-95E4-40B0-914D-59F91F4EEE2F}" type="datetimeFigureOut">
              <a:rPr lang="en-US" smtClean="0"/>
              <a:t>9/25/2025</a:t>
            </a:fld>
            <a:endParaRPr lang="en-US"/>
          </a:p>
        </p:txBody>
      </p:sp>
      <p:sp>
        <p:nvSpPr>
          <p:cNvPr id="5" name="Footer Placeholder 4">
            <a:extLst>
              <a:ext uri="{FF2B5EF4-FFF2-40B4-BE49-F238E27FC236}">
                <a16:creationId xmlns:a16="http://schemas.microsoft.com/office/drawing/2014/main" id="{89F8AFAD-1DB2-339C-B142-8086B2578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0F9B1-93ED-F2AB-D5FF-79CC624304BF}"/>
              </a:ext>
            </a:extLst>
          </p:cNvPr>
          <p:cNvSpPr>
            <a:spLocks noGrp="1"/>
          </p:cNvSpPr>
          <p:nvPr>
            <p:ph type="sldNum" sz="quarter" idx="12"/>
          </p:nvPr>
        </p:nvSpPr>
        <p:spPr/>
        <p:txBody>
          <a:bodyPr/>
          <a:lstStyle/>
          <a:p>
            <a:fld id="{643DF4CF-560E-4432-8872-F88AD2B91592}" type="slidenum">
              <a:rPr lang="en-US" smtClean="0"/>
              <a:t>‹#›</a:t>
            </a:fld>
            <a:endParaRPr lang="en-US"/>
          </a:p>
        </p:txBody>
      </p:sp>
    </p:spTree>
    <p:extLst>
      <p:ext uri="{BB962C8B-B14F-4D97-AF65-F5344CB8AC3E}">
        <p14:creationId xmlns:p14="http://schemas.microsoft.com/office/powerpoint/2010/main" val="132340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DE5B-6468-68BC-F392-BB492A4C42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40FF99-66D5-F662-24DE-F548784226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46810-3EE9-2482-3C42-AAAACE20F034}"/>
              </a:ext>
            </a:extLst>
          </p:cNvPr>
          <p:cNvSpPr>
            <a:spLocks noGrp="1"/>
          </p:cNvSpPr>
          <p:nvPr>
            <p:ph type="dt" sz="half" idx="10"/>
          </p:nvPr>
        </p:nvSpPr>
        <p:spPr/>
        <p:txBody>
          <a:bodyPr/>
          <a:lstStyle/>
          <a:p>
            <a:fld id="{402C7FBD-95E4-40B0-914D-59F91F4EEE2F}" type="datetimeFigureOut">
              <a:rPr lang="en-US" smtClean="0"/>
              <a:t>9/25/2025</a:t>
            </a:fld>
            <a:endParaRPr lang="en-US"/>
          </a:p>
        </p:txBody>
      </p:sp>
      <p:sp>
        <p:nvSpPr>
          <p:cNvPr id="5" name="Footer Placeholder 4">
            <a:extLst>
              <a:ext uri="{FF2B5EF4-FFF2-40B4-BE49-F238E27FC236}">
                <a16:creationId xmlns:a16="http://schemas.microsoft.com/office/drawing/2014/main" id="{A6C56967-8873-1F90-ADF7-8757B051E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7A4D8-8A38-76B4-17C3-8385FC2699A3}"/>
              </a:ext>
            </a:extLst>
          </p:cNvPr>
          <p:cNvSpPr>
            <a:spLocks noGrp="1"/>
          </p:cNvSpPr>
          <p:nvPr>
            <p:ph type="sldNum" sz="quarter" idx="12"/>
          </p:nvPr>
        </p:nvSpPr>
        <p:spPr/>
        <p:txBody>
          <a:bodyPr/>
          <a:lstStyle/>
          <a:p>
            <a:fld id="{643DF4CF-560E-4432-8872-F88AD2B91592}" type="slidenum">
              <a:rPr lang="en-US" smtClean="0"/>
              <a:t>‹#›</a:t>
            </a:fld>
            <a:endParaRPr lang="en-US"/>
          </a:p>
        </p:txBody>
      </p:sp>
    </p:spTree>
    <p:extLst>
      <p:ext uri="{BB962C8B-B14F-4D97-AF65-F5344CB8AC3E}">
        <p14:creationId xmlns:p14="http://schemas.microsoft.com/office/powerpoint/2010/main" val="15499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4017C4-AFD8-4E8B-A930-7AAF5289FA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5B9E63-8077-6408-39B6-CF62377AAC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B0364C-A360-0EE6-060F-F3425FD462B6}"/>
              </a:ext>
            </a:extLst>
          </p:cNvPr>
          <p:cNvSpPr>
            <a:spLocks noGrp="1"/>
          </p:cNvSpPr>
          <p:nvPr>
            <p:ph type="dt" sz="half" idx="10"/>
          </p:nvPr>
        </p:nvSpPr>
        <p:spPr/>
        <p:txBody>
          <a:bodyPr/>
          <a:lstStyle/>
          <a:p>
            <a:fld id="{402C7FBD-95E4-40B0-914D-59F91F4EEE2F}" type="datetimeFigureOut">
              <a:rPr lang="en-US" smtClean="0"/>
              <a:t>9/25/2025</a:t>
            </a:fld>
            <a:endParaRPr lang="en-US"/>
          </a:p>
        </p:txBody>
      </p:sp>
      <p:sp>
        <p:nvSpPr>
          <p:cNvPr id="5" name="Footer Placeholder 4">
            <a:extLst>
              <a:ext uri="{FF2B5EF4-FFF2-40B4-BE49-F238E27FC236}">
                <a16:creationId xmlns:a16="http://schemas.microsoft.com/office/drawing/2014/main" id="{D89000FB-9F5A-C3AD-5ADF-933D7F3DD2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0C770-7E6A-7FFE-7D34-DD78A2DAA551}"/>
              </a:ext>
            </a:extLst>
          </p:cNvPr>
          <p:cNvSpPr>
            <a:spLocks noGrp="1"/>
          </p:cNvSpPr>
          <p:nvPr>
            <p:ph type="sldNum" sz="quarter" idx="12"/>
          </p:nvPr>
        </p:nvSpPr>
        <p:spPr/>
        <p:txBody>
          <a:bodyPr/>
          <a:lstStyle/>
          <a:p>
            <a:fld id="{643DF4CF-560E-4432-8872-F88AD2B91592}" type="slidenum">
              <a:rPr lang="en-US" smtClean="0"/>
              <a:t>‹#›</a:t>
            </a:fld>
            <a:endParaRPr lang="en-US"/>
          </a:p>
        </p:txBody>
      </p:sp>
    </p:spTree>
    <p:extLst>
      <p:ext uri="{BB962C8B-B14F-4D97-AF65-F5344CB8AC3E}">
        <p14:creationId xmlns:p14="http://schemas.microsoft.com/office/powerpoint/2010/main" val="1988556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34FDB-67B8-D2B0-6CA4-35772713BE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FD2D41-5928-EE78-7D74-F37605DFC0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6254FD-9E7A-D8E6-C47D-4A3CA2B69CD8}"/>
              </a:ext>
            </a:extLst>
          </p:cNvPr>
          <p:cNvSpPr>
            <a:spLocks noGrp="1"/>
          </p:cNvSpPr>
          <p:nvPr>
            <p:ph type="dt" sz="half" idx="10"/>
          </p:nvPr>
        </p:nvSpPr>
        <p:spPr/>
        <p:txBody>
          <a:bodyPr/>
          <a:lstStyle/>
          <a:p>
            <a:fld id="{402C7FBD-95E4-40B0-914D-59F91F4EEE2F}" type="datetimeFigureOut">
              <a:rPr lang="en-US" smtClean="0"/>
              <a:t>9/25/2025</a:t>
            </a:fld>
            <a:endParaRPr lang="en-US"/>
          </a:p>
        </p:txBody>
      </p:sp>
      <p:sp>
        <p:nvSpPr>
          <p:cNvPr id="5" name="Footer Placeholder 4">
            <a:extLst>
              <a:ext uri="{FF2B5EF4-FFF2-40B4-BE49-F238E27FC236}">
                <a16:creationId xmlns:a16="http://schemas.microsoft.com/office/drawing/2014/main" id="{8815D40E-1C74-C67D-FD6F-DE2874B1C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EB53F-1433-861E-373B-C03DECE5D083}"/>
              </a:ext>
            </a:extLst>
          </p:cNvPr>
          <p:cNvSpPr>
            <a:spLocks noGrp="1"/>
          </p:cNvSpPr>
          <p:nvPr>
            <p:ph type="sldNum" sz="quarter" idx="12"/>
          </p:nvPr>
        </p:nvSpPr>
        <p:spPr/>
        <p:txBody>
          <a:bodyPr/>
          <a:lstStyle/>
          <a:p>
            <a:fld id="{643DF4CF-560E-4432-8872-F88AD2B91592}" type="slidenum">
              <a:rPr lang="en-US" smtClean="0"/>
              <a:t>‹#›</a:t>
            </a:fld>
            <a:endParaRPr lang="en-US"/>
          </a:p>
        </p:txBody>
      </p:sp>
    </p:spTree>
    <p:extLst>
      <p:ext uri="{BB962C8B-B14F-4D97-AF65-F5344CB8AC3E}">
        <p14:creationId xmlns:p14="http://schemas.microsoft.com/office/powerpoint/2010/main" val="1863820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F625A-2FF4-938D-018B-4A7C6DCCE5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7BD28-31B5-3058-AEDB-A28304C8A3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24E96F-1FBC-0A78-7251-7F73504F097B}"/>
              </a:ext>
            </a:extLst>
          </p:cNvPr>
          <p:cNvSpPr>
            <a:spLocks noGrp="1"/>
          </p:cNvSpPr>
          <p:nvPr>
            <p:ph type="dt" sz="half" idx="10"/>
          </p:nvPr>
        </p:nvSpPr>
        <p:spPr/>
        <p:txBody>
          <a:bodyPr/>
          <a:lstStyle/>
          <a:p>
            <a:fld id="{402C7FBD-95E4-40B0-914D-59F91F4EEE2F}" type="datetimeFigureOut">
              <a:rPr lang="en-US" smtClean="0"/>
              <a:t>9/25/2025</a:t>
            </a:fld>
            <a:endParaRPr lang="en-US"/>
          </a:p>
        </p:txBody>
      </p:sp>
      <p:sp>
        <p:nvSpPr>
          <p:cNvPr id="5" name="Footer Placeholder 4">
            <a:extLst>
              <a:ext uri="{FF2B5EF4-FFF2-40B4-BE49-F238E27FC236}">
                <a16:creationId xmlns:a16="http://schemas.microsoft.com/office/drawing/2014/main" id="{D8384134-AF9B-C0D8-FC01-9073B0B8B8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7D8FF-FC53-5457-D1FF-625B765C16BE}"/>
              </a:ext>
            </a:extLst>
          </p:cNvPr>
          <p:cNvSpPr>
            <a:spLocks noGrp="1"/>
          </p:cNvSpPr>
          <p:nvPr>
            <p:ph type="sldNum" sz="quarter" idx="12"/>
          </p:nvPr>
        </p:nvSpPr>
        <p:spPr/>
        <p:txBody>
          <a:bodyPr/>
          <a:lstStyle/>
          <a:p>
            <a:fld id="{643DF4CF-560E-4432-8872-F88AD2B91592}" type="slidenum">
              <a:rPr lang="en-US" smtClean="0"/>
              <a:t>‹#›</a:t>
            </a:fld>
            <a:endParaRPr lang="en-US"/>
          </a:p>
        </p:txBody>
      </p:sp>
    </p:spTree>
    <p:extLst>
      <p:ext uri="{BB962C8B-B14F-4D97-AF65-F5344CB8AC3E}">
        <p14:creationId xmlns:p14="http://schemas.microsoft.com/office/powerpoint/2010/main" val="412071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BAF2-57AA-E335-9A4E-21D406EAB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8D0D0F-01D2-1712-E4E3-AFD71C4695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083D82-7A00-68AF-C4BD-FB4A588406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249F6E-6AAE-FFC8-C7C1-C8B5DF082A8D}"/>
              </a:ext>
            </a:extLst>
          </p:cNvPr>
          <p:cNvSpPr>
            <a:spLocks noGrp="1"/>
          </p:cNvSpPr>
          <p:nvPr>
            <p:ph type="dt" sz="half" idx="10"/>
          </p:nvPr>
        </p:nvSpPr>
        <p:spPr/>
        <p:txBody>
          <a:bodyPr/>
          <a:lstStyle/>
          <a:p>
            <a:fld id="{402C7FBD-95E4-40B0-914D-59F91F4EEE2F}" type="datetimeFigureOut">
              <a:rPr lang="en-US" smtClean="0"/>
              <a:t>9/25/2025</a:t>
            </a:fld>
            <a:endParaRPr lang="en-US"/>
          </a:p>
        </p:txBody>
      </p:sp>
      <p:sp>
        <p:nvSpPr>
          <p:cNvPr id="6" name="Footer Placeholder 5">
            <a:extLst>
              <a:ext uri="{FF2B5EF4-FFF2-40B4-BE49-F238E27FC236}">
                <a16:creationId xmlns:a16="http://schemas.microsoft.com/office/drawing/2014/main" id="{EC6410C6-1AB3-DAC5-7D5F-E510B55C5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03EC9E-96E1-F4BD-7753-F8FF4D55022A}"/>
              </a:ext>
            </a:extLst>
          </p:cNvPr>
          <p:cNvSpPr>
            <a:spLocks noGrp="1"/>
          </p:cNvSpPr>
          <p:nvPr>
            <p:ph type="sldNum" sz="quarter" idx="12"/>
          </p:nvPr>
        </p:nvSpPr>
        <p:spPr/>
        <p:txBody>
          <a:bodyPr/>
          <a:lstStyle/>
          <a:p>
            <a:fld id="{643DF4CF-560E-4432-8872-F88AD2B91592}" type="slidenum">
              <a:rPr lang="en-US" smtClean="0"/>
              <a:t>‹#›</a:t>
            </a:fld>
            <a:endParaRPr lang="en-US"/>
          </a:p>
        </p:txBody>
      </p:sp>
    </p:spTree>
    <p:extLst>
      <p:ext uri="{BB962C8B-B14F-4D97-AF65-F5344CB8AC3E}">
        <p14:creationId xmlns:p14="http://schemas.microsoft.com/office/powerpoint/2010/main" val="250619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AB6A-C659-66BE-8A9D-EC1147BDF9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72A036-3B3B-F071-1ACF-AE1D13E04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52FBBA-385C-7E29-3223-97ED2CE65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8EF81-8459-BB98-9271-BD441E8CC2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800701-6ADD-C615-04F8-415A054756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7A5C55-EF9B-E46C-A7BE-3B6DF9813E0E}"/>
              </a:ext>
            </a:extLst>
          </p:cNvPr>
          <p:cNvSpPr>
            <a:spLocks noGrp="1"/>
          </p:cNvSpPr>
          <p:nvPr>
            <p:ph type="dt" sz="half" idx="10"/>
          </p:nvPr>
        </p:nvSpPr>
        <p:spPr/>
        <p:txBody>
          <a:bodyPr/>
          <a:lstStyle/>
          <a:p>
            <a:fld id="{402C7FBD-95E4-40B0-914D-59F91F4EEE2F}" type="datetimeFigureOut">
              <a:rPr lang="en-US" smtClean="0"/>
              <a:t>9/25/2025</a:t>
            </a:fld>
            <a:endParaRPr lang="en-US"/>
          </a:p>
        </p:txBody>
      </p:sp>
      <p:sp>
        <p:nvSpPr>
          <p:cNvPr id="8" name="Footer Placeholder 7">
            <a:extLst>
              <a:ext uri="{FF2B5EF4-FFF2-40B4-BE49-F238E27FC236}">
                <a16:creationId xmlns:a16="http://schemas.microsoft.com/office/drawing/2014/main" id="{9512AC9A-FD47-C5C4-A4D2-54975D18CC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A5E177-6998-F7FF-B3AF-DFAA8F037382}"/>
              </a:ext>
            </a:extLst>
          </p:cNvPr>
          <p:cNvSpPr>
            <a:spLocks noGrp="1"/>
          </p:cNvSpPr>
          <p:nvPr>
            <p:ph type="sldNum" sz="quarter" idx="12"/>
          </p:nvPr>
        </p:nvSpPr>
        <p:spPr/>
        <p:txBody>
          <a:bodyPr/>
          <a:lstStyle/>
          <a:p>
            <a:fld id="{643DF4CF-560E-4432-8872-F88AD2B91592}" type="slidenum">
              <a:rPr lang="en-US" smtClean="0"/>
              <a:t>‹#›</a:t>
            </a:fld>
            <a:endParaRPr lang="en-US"/>
          </a:p>
        </p:txBody>
      </p:sp>
    </p:spTree>
    <p:extLst>
      <p:ext uri="{BB962C8B-B14F-4D97-AF65-F5344CB8AC3E}">
        <p14:creationId xmlns:p14="http://schemas.microsoft.com/office/powerpoint/2010/main" val="374116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6FF1-432C-EA61-5071-69A07586F7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C3204E-DCDB-C35B-CAF4-60482943F0C1}"/>
              </a:ext>
            </a:extLst>
          </p:cNvPr>
          <p:cNvSpPr>
            <a:spLocks noGrp="1"/>
          </p:cNvSpPr>
          <p:nvPr>
            <p:ph type="dt" sz="half" idx="10"/>
          </p:nvPr>
        </p:nvSpPr>
        <p:spPr/>
        <p:txBody>
          <a:bodyPr/>
          <a:lstStyle/>
          <a:p>
            <a:fld id="{402C7FBD-95E4-40B0-914D-59F91F4EEE2F}" type="datetimeFigureOut">
              <a:rPr lang="en-US" smtClean="0"/>
              <a:t>9/25/2025</a:t>
            </a:fld>
            <a:endParaRPr lang="en-US"/>
          </a:p>
        </p:txBody>
      </p:sp>
      <p:sp>
        <p:nvSpPr>
          <p:cNvPr id="4" name="Footer Placeholder 3">
            <a:extLst>
              <a:ext uri="{FF2B5EF4-FFF2-40B4-BE49-F238E27FC236}">
                <a16:creationId xmlns:a16="http://schemas.microsoft.com/office/drawing/2014/main" id="{D60FF8DC-8ADF-8CB0-2E9A-25FAE8E6CB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98E8D6-0226-B376-1E57-43B7C856A949}"/>
              </a:ext>
            </a:extLst>
          </p:cNvPr>
          <p:cNvSpPr>
            <a:spLocks noGrp="1"/>
          </p:cNvSpPr>
          <p:nvPr>
            <p:ph type="sldNum" sz="quarter" idx="12"/>
          </p:nvPr>
        </p:nvSpPr>
        <p:spPr/>
        <p:txBody>
          <a:bodyPr/>
          <a:lstStyle/>
          <a:p>
            <a:fld id="{643DF4CF-560E-4432-8872-F88AD2B91592}" type="slidenum">
              <a:rPr lang="en-US" smtClean="0"/>
              <a:t>‹#›</a:t>
            </a:fld>
            <a:endParaRPr lang="en-US"/>
          </a:p>
        </p:txBody>
      </p:sp>
    </p:spTree>
    <p:extLst>
      <p:ext uri="{BB962C8B-B14F-4D97-AF65-F5344CB8AC3E}">
        <p14:creationId xmlns:p14="http://schemas.microsoft.com/office/powerpoint/2010/main" val="243995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00974A-5FEA-A45C-EB07-296B3DFD6300}"/>
              </a:ext>
            </a:extLst>
          </p:cNvPr>
          <p:cNvSpPr>
            <a:spLocks noGrp="1"/>
          </p:cNvSpPr>
          <p:nvPr>
            <p:ph type="dt" sz="half" idx="10"/>
          </p:nvPr>
        </p:nvSpPr>
        <p:spPr/>
        <p:txBody>
          <a:bodyPr/>
          <a:lstStyle/>
          <a:p>
            <a:fld id="{402C7FBD-95E4-40B0-914D-59F91F4EEE2F}" type="datetimeFigureOut">
              <a:rPr lang="en-US" smtClean="0"/>
              <a:t>9/25/2025</a:t>
            </a:fld>
            <a:endParaRPr lang="en-US"/>
          </a:p>
        </p:txBody>
      </p:sp>
      <p:sp>
        <p:nvSpPr>
          <p:cNvPr id="3" name="Footer Placeholder 2">
            <a:extLst>
              <a:ext uri="{FF2B5EF4-FFF2-40B4-BE49-F238E27FC236}">
                <a16:creationId xmlns:a16="http://schemas.microsoft.com/office/drawing/2014/main" id="{9DA9435B-5345-83F2-7C78-B3BDE8F456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EE71BD-359B-C3C3-E3D4-EBD0DD473866}"/>
              </a:ext>
            </a:extLst>
          </p:cNvPr>
          <p:cNvSpPr>
            <a:spLocks noGrp="1"/>
          </p:cNvSpPr>
          <p:nvPr>
            <p:ph type="sldNum" sz="quarter" idx="12"/>
          </p:nvPr>
        </p:nvSpPr>
        <p:spPr/>
        <p:txBody>
          <a:bodyPr/>
          <a:lstStyle/>
          <a:p>
            <a:fld id="{643DF4CF-560E-4432-8872-F88AD2B91592}" type="slidenum">
              <a:rPr lang="en-US" smtClean="0"/>
              <a:t>‹#›</a:t>
            </a:fld>
            <a:endParaRPr lang="en-US"/>
          </a:p>
        </p:txBody>
      </p:sp>
    </p:spTree>
    <p:extLst>
      <p:ext uri="{BB962C8B-B14F-4D97-AF65-F5344CB8AC3E}">
        <p14:creationId xmlns:p14="http://schemas.microsoft.com/office/powerpoint/2010/main" val="1215913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7119-8924-4B21-92B9-EEAB4A0A5C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58343C-BF86-583A-F8D0-08601CF504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88211E-ED86-A180-5CB9-DC3F485EF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1C8DA-389E-3837-6040-112F99F79431}"/>
              </a:ext>
            </a:extLst>
          </p:cNvPr>
          <p:cNvSpPr>
            <a:spLocks noGrp="1"/>
          </p:cNvSpPr>
          <p:nvPr>
            <p:ph type="dt" sz="half" idx="10"/>
          </p:nvPr>
        </p:nvSpPr>
        <p:spPr/>
        <p:txBody>
          <a:bodyPr/>
          <a:lstStyle/>
          <a:p>
            <a:fld id="{402C7FBD-95E4-40B0-914D-59F91F4EEE2F}" type="datetimeFigureOut">
              <a:rPr lang="en-US" smtClean="0"/>
              <a:t>9/25/2025</a:t>
            </a:fld>
            <a:endParaRPr lang="en-US"/>
          </a:p>
        </p:txBody>
      </p:sp>
      <p:sp>
        <p:nvSpPr>
          <p:cNvPr id="6" name="Footer Placeholder 5">
            <a:extLst>
              <a:ext uri="{FF2B5EF4-FFF2-40B4-BE49-F238E27FC236}">
                <a16:creationId xmlns:a16="http://schemas.microsoft.com/office/drawing/2014/main" id="{F2F732B0-7245-4245-29FB-E6E9C287CF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A7EEA9-3F0F-5709-9A32-DBEBD20C1096}"/>
              </a:ext>
            </a:extLst>
          </p:cNvPr>
          <p:cNvSpPr>
            <a:spLocks noGrp="1"/>
          </p:cNvSpPr>
          <p:nvPr>
            <p:ph type="sldNum" sz="quarter" idx="12"/>
          </p:nvPr>
        </p:nvSpPr>
        <p:spPr/>
        <p:txBody>
          <a:bodyPr/>
          <a:lstStyle/>
          <a:p>
            <a:fld id="{643DF4CF-560E-4432-8872-F88AD2B91592}" type="slidenum">
              <a:rPr lang="en-US" smtClean="0"/>
              <a:t>‹#›</a:t>
            </a:fld>
            <a:endParaRPr lang="en-US"/>
          </a:p>
        </p:txBody>
      </p:sp>
    </p:spTree>
    <p:extLst>
      <p:ext uri="{BB962C8B-B14F-4D97-AF65-F5344CB8AC3E}">
        <p14:creationId xmlns:p14="http://schemas.microsoft.com/office/powerpoint/2010/main" val="2229597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F698-F986-A44D-3554-381A46B509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FE63FA-2325-932C-96F6-C168ACFEA5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EB6C6-72A6-CEA8-4351-963B75BD44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19BC41-5E84-40ED-CAEE-6463DE7A2B3C}"/>
              </a:ext>
            </a:extLst>
          </p:cNvPr>
          <p:cNvSpPr>
            <a:spLocks noGrp="1"/>
          </p:cNvSpPr>
          <p:nvPr>
            <p:ph type="dt" sz="half" idx="10"/>
          </p:nvPr>
        </p:nvSpPr>
        <p:spPr/>
        <p:txBody>
          <a:bodyPr/>
          <a:lstStyle/>
          <a:p>
            <a:fld id="{402C7FBD-95E4-40B0-914D-59F91F4EEE2F}" type="datetimeFigureOut">
              <a:rPr lang="en-US" smtClean="0"/>
              <a:t>9/25/2025</a:t>
            </a:fld>
            <a:endParaRPr lang="en-US"/>
          </a:p>
        </p:txBody>
      </p:sp>
      <p:sp>
        <p:nvSpPr>
          <p:cNvPr id="6" name="Footer Placeholder 5">
            <a:extLst>
              <a:ext uri="{FF2B5EF4-FFF2-40B4-BE49-F238E27FC236}">
                <a16:creationId xmlns:a16="http://schemas.microsoft.com/office/drawing/2014/main" id="{194FFD11-DADE-6CFD-133C-89682C1C6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37881-50FF-D721-3DFB-66D0BD0D7B04}"/>
              </a:ext>
            </a:extLst>
          </p:cNvPr>
          <p:cNvSpPr>
            <a:spLocks noGrp="1"/>
          </p:cNvSpPr>
          <p:nvPr>
            <p:ph type="sldNum" sz="quarter" idx="12"/>
          </p:nvPr>
        </p:nvSpPr>
        <p:spPr/>
        <p:txBody>
          <a:bodyPr/>
          <a:lstStyle/>
          <a:p>
            <a:fld id="{643DF4CF-560E-4432-8872-F88AD2B91592}" type="slidenum">
              <a:rPr lang="en-US" smtClean="0"/>
              <a:t>‹#›</a:t>
            </a:fld>
            <a:endParaRPr lang="en-US"/>
          </a:p>
        </p:txBody>
      </p:sp>
    </p:spTree>
    <p:extLst>
      <p:ext uri="{BB962C8B-B14F-4D97-AF65-F5344CB8AC3E}">
        <p14:creationId xmlns:p14="http://schemas.microsoft.com/office/powerpoint/2010/main" val="681200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FA6B31-4B69-C95B-A80C-FF7507B496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BB1C5-2FAB-39E9-FAA7-002EC52C7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30EC6-66AB-1241-3711-0F27A660FB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2C7FBD-95E4-40B0-914D-59F91F4EEE2F}" type="datetimeFigureOut">
              <a:rPr lang="en-US" smtClean="0"/>
              <a:t>9/25/2025</a:t>
            </a:fld>
            <a:endParaRPr lang="en-US"/>
          </a:p>
        </p:txBody>
      </p:sp>
      <p:sp>
        <p:nvSpPr>
          <p:cNvPr id="5" name="Footer Placeholder 4">
            <a:extLst>
              <a:ext uri="{FF2B5EF4-FFF2-40B4-BE49-F238E27FC236}">
                <a16:creationId xmlns:a16="http://schemas.microsoft.com/office/drawing/2014/main" id="{A8A32090-7156-4503-2A69-15C477B5A3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B708DF-C285-6A32-BDF3-B608E75D0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3DF4CF-560E-4432-8872-F88AD2B91592}" type="slidenum">
              <a:rPr lang="en-US" smtClean="0"/>
              <a:t>‹#›</a:t>
            </a:fld>
            <a:endParaRPr lang="en-US"/>
          </a:p>
        </p:txBody>
      </p:sp>
    </p:spTree>
    <p:extLst>
      <p:ext uri="{BB962C8B-B14F-4D97-AF65-F5344CB8AC3E}">
        <p14:creationId xmlns:p14="http://schemas.microsoft.com/office/powerpoint/2010/main" val="3110529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Arc 38">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7C2426-5387-479F-25F2-E2020FD4382F}"/>
              </a:ext>
            </a:extLst>
          </p:cNvPr>
          <p:cNvSpPr>
            <a:spLocks noGrp="1"/>
          </p:cNvSpPr>
          <p:nvPr>
            <p:ph type="ctrTitle"/>
          </p:nvPr>
        </p:nvSpPr>
        <p:spPr>
          <a:xfrm>
            <a:off x="510480" y="2120503"/>
            <a:ext cx="5632360" cy="3090126"/>
          </a:xfrm>
        </p:spPr>
        <p:txBody>
          <a:bodyPr>
            <a:normAutofit/>
          </a:bodyPr>
          <a:lstStyle/>
          <a:p>
            <a:pPr algn="l"/>
            <a:r>
              <a:rPr lang="en-US" sz="3800" b="1" dirty="0">
                <a:solidFill>
                  <a:srgbClr val="FFFFFF"/>
                </a:solidFill>
                <a:effectLst/>
                <a:latin typeface="Aptos" panose="020B0004020202020204" pitchFamily="34" charset="0"/>
                <a:ea typeface="Aptos" panose="020B0004020202020204" pitchFamily="34" charset="0"/>
                <a:cs typeface="Times New Roman" panose="02020603050405020304" pitchFamily="18" charset="0"/>
              </a:rPr>
              <a:t>THE GREAT MINDS CORP INITIATIVE - AUNUA GLOBAL</a:t>
            </a:r>
            <a:endParaRPr lang="en-US" sz="3800" b="1" dirty="0">
              <a:solidFill>
                <a:srgbClr val="FFFFFF"/>
              </a:solidFill>
            </a:endParaRPr>
          </a:p>
        </p:txBody>
      </p:sp>
      <p:sp>
        <p:nvSpPr>
          <p:cNvPr id="41" name="Oval 40">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5976" y="2130090"/>
            <a:ext cx="457824" cy="4454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3872" y="3116072"/>
            <a:ext cx="4378128" cy="3741928"/>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99731" y="1"/>
            <a:ext cx="4208478" cy="367828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029A100-B83A-529B-CD6C-35B6BA1FC7D2}"/>
              </a:ext>
            </a:extLst>
          </p:cNvPr>
          <p:cNvPicPr>
            <a:picLocks noChangeAspect="1"/>
          </p:cNvPicPr>
          <p:nvPr/>
        </p:nvPicPr>
        <p:blipFill>
          <a:blip r:embed="rId2"/>
          <a:stretch>
            <a:fillRect/>
          </a:stretch>
        </p:blipFill>
        <p:spPr>
          <a:xfrm>
            <a:off x="6170029" y="287811"/>
            <a:ext cx="2867881" cy="2674105"/>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scene3d>
            <a:camera prst="orthographicFront"/>
            <a:lightRig rig="threePt" dir="t">
              <a:rot lat="0" lon="0" rev="2700000"/>
            </a:lightRig>
          </a:scene3d>
          <a:sp3d contourW="6350">
            <a:bevelT h="38100"/>
            <a:contourClr>
              <a:srgbClr val="C0C0C0"/>
            </a:contourClr>
          </a:sp3d>
        </p:spPr>
      </p:pic>
      <p:pic>
        <p:nvPicPr>
          <p:cNvPr id="5" name="Picture 2" descr="Aunua Global">
            <a:extLst>
              <a:ext uri="{FF2B5EF4-FFF2-40B4-BE49-F238E27FC236}">
                <a16:creationId xmlns:a16="http://schemas.microsoft.com/office/drawing/2014/main" id="{AD9C6E01-A863-8E58-8833-291D453AEE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82279" y="4508103"/>
            <a:ext cx="2899242" cy="1319155"/>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214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tanding in front of a group of people&#10;&#10;AI-generated content may be incorrect.">
            <a:extLst>
              <a:ext uri="{FF2B5EF4-FFF2-40B4-BE49-F238E27FC236}">
                <a16:creationId xmlns:a16="http://schemas.microsoft.com/office/drawing/2014/main" id="{0211CF0A-5141-37D5-A34C-784558B83CF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20783"/>
          <a:stretch/>
        </p:blipFill>
        <p:spPr>
          <a:xfrm>
            <a:off x="4038599" y="10"/>
            <a:ext cx="8160026" cy="6875809"/>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5D3008C-0BD1-C301-2F1F-CA75A6D234A5}"/>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1900">
                <a:solidFill>
                  <a:srgbClr val="FFFFFF"/>
                </a:solidFill>
                <a:effectLst/>
              </a:rPr>
              <a:t>In September 2024, GMC collaborated with a community-based organization in one of Kampala’s slum areas to support 50 children aged 7-18years. These young people are already living the program’s values by sharing what they have learned with their peers which elaborates the continuity of the cycle of empowerment.</a:t>
            </a:r>
            <a:endParaRPr lang="en-US" sz="1900">
              <a:solidFill>
                <a:srgbClr val="FFFFFF"/>
              </a:solidFill>
            </a:endParaRPr>
          </a:p>
        </p:txBody>
      </p:sp>
    </p:spTree>
    <p:extLst>
      <p:ext uri="{BB962C8B-B14F-4D97-AF65-F5344CB8AC3E}">
        <p14:creationId xmlns:p14="http://schemas.microsoft.com/office/powerpoint/2010/main" val="289053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A203437-703A-4E00-A8C0-91D328D6C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F81F08-00EF-0BF2-04DE-A9CA815A2384}"/>
              </a:ext>
            </a:extLst>
          </p:cNvPr>
          <p:cNvSpPr>
            <a:spLocks noGrp="1"/>
          </p:cNvSpPr>
          <p:nvPr>
            <p:ph type="title"/>
          </p:nvPr>
        </p:nvSpPr>
        <p:spPr>
          <a:xfrm>
            <a:off x="589009" y="502400"/>
            <a:ext cx="3367171" cy="1818064"/>
          </a:xfrm>
        </p:spPr>
        <p:txBody>
          <a:bodyPr>
            <a:normAutofit/>
          </a:bodyPr>
          <a:lstStyle/>
          <a:p>
            <a:pPr algn="ctr"/>
            <a:r>
              <a:rPr lang="en-US" sz="2800"/>
              <a:t>The Future </a:t>
            </a:r>
          </a:p>
        </p:txBody>
      </p:sp>
      <p:pic>
        <p:nvPicPr>
          <p:cNvPr id="5" name="Picture 4" descr="A person speaking into a microphone&#10;&#10;Description automatically generated">
            <a:extLst>
              <a:ext uri="{FF2B5EF4-FFF2-40B4-BE49-F238E27FC236}">
                <a16:creationId xmlns:a16="http://schemas.microsoft.com/office/drawing/2014/main" id="{17454F8F-C620-4803-F88B-C78AA91BF82A}"/>
              </a:ext>
            </a:extLst>
          </p:cNvPr>
          <p:cNvPicPr>
            <a:picLocks noChangeAspect="1"/>
          </p:cNvPicPr>
          <p:nvPr/>
        </p:nvPicPr>
        <p:blipFill>
          <a:blip r:embed="rId2"/>
          <a:srcRect t="14522" b="31281"/>
          <a:stretch/>
        </p:blipFill>
        <p:spPr>
          <a:xfrm>
            <a:off x="4555236" y="6"/>
            <a:ext cx="7636763" cy="2762724"/>
          </a:xfrm>
          <a:prstGeom prst="rect">
            <a:avLst/>
          </a:prstGeom>
        </p:spPr>
      </p:pic>
      <p:sp>
        <p:nvSpPr>
          <p:cNvPr id="55" name="Rectangle 54">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272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4" name="Picture 3" descr="A group of people hugging&#10;&#10;Description automatically generated">
            <a:extLst>
              <a:ext uri="{FF2B5EF4-FFF2-40B4-BE49-F238E27FC236}">
                <a16:creationId xmlns:a16="http://schemas.microsoft.com/office/drawing/2014/main" id="{25AA0068-104E-CCF0-87F2-BF3A0C67641F}"/>
              </a:ext>
            </a:extLst>
          </p:cNvPr>
          <p:cNvPicPr>
            <a:picLocks noChangeAspect="1"/>
          </p:cNvPicPr>
          <p:nvPr/>
        </p:nvPicPr>
        <p:blipFill>
          <a:blip r:embed="rId3"/>
          <a:srcRect t="1282" r="-2" b="39781"/>
          <a:stretch/>
        </p:blipFill>
        <p:spPr>
          <a:xfrm>
            <a:off x="-1" y="2826737"/>
            <a:ext cx="4565779" cy="4031263"/>
          </a:xfrm>
          <a:prstGeom prst="rect">
            <a:avLst/>
          </a:prstGeom>
        </p:spPr>
      </p:pic>
      <p:sp>
        <p:nvSpPr>
          <p:cNvPr id="56" name="Content Placeholder 2">
            <a:extLst>
              <a:ext uri="{FF2B5EF4-FFF2-40B4-BE49-F238E27FC236}">
                <a16:creationId xmlns:a16="http://schemas.microsoft.com/office/drawing/2014/main" id="{1DBD7405-EBB6-F711-4B50-8F03926DCEF0}"/>
              </a:ext>
            </a:extLst>
          </p:cNvPr>
          <p:cNvSpPr>
            <a:spLocks noGrp="1"/>
          </p:cNvSpPr>
          <p:nvPr>
            <p:ph idx="1"/>
          </p:nvPr>
        </p:nvSpPr>
        <p:spPr>
          <a:xfrm>
            <a:off x="4619244" y="2991394"/>
            <a:ext cx="7476962" cy="3657600"/>
          </a:xfrm>
        </p:spPr>
        <p:txBody>
          <a:bodyPr anchor="ctr">
            <a:normAutofit/>
          </a:bodyPr>
          <a:lstStyle/>
          <a:p>
            <a:r>
              <a:rPr lang="en-US" sz="1400" kern="100" dirty="0">
                <a:effectLst/>
                <a:latin typeface="Aptos" panose="020B0004020202020204" pitchFamily="34" charset="0"/>
                <a:ea typeface="Aptos" panose="020B0004020202020204" pitchFamily="34" charset="0"/>
                <a:cs typeface="Times New Roman" panose="02020603050405020304" pitchFamily="18" charset="0"/>
              </a:rPr>
              <a:t>Looking ahead to 2025, we plan to extend the program’s reach by rolling out school outreach programs and establishing clubs where students can discover their unique abilities and learn how to make a positive impact in their communities. We will also introduce programs for teachers, preparing them to become mentors who inspire future leaders. Early discussions with three schools in Western Uganda are underway, with approvals expected in </a:t>
            </a:r>
            <a:r>
              <a:rPr lang="en-US" sz="1400" kern="100">
                <a:effectLst/>
                <a:latin typeface="Aptos" panose="020B0004020202020204" pitchFamily="34" charset="0"/>
                <a:ea typeface="Aptos" panose="020B0004020202020204" pitchFamily="34" charset="0"/>
                <a:cs typeface="Times New Roman" panose="02020603050405020304" pitchFamily="18" charset="0"/>
              </a:rPr>
              <a:t>February  and March 2025</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Additionally, we are prioritizing People with Disabilities (PWDs) as a key group to benefit from the program, ensuring that no one is left behind in our collective journey toward empowerment and lasting change. Research and consultations with field practitioners are underway to guide our provisions as we are currently developing approaches to share with beneficiaries in this category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i.e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persons with visual, audio/hearing, speech Impairments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etc</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US" sz="1400" kern="100" dirty="0">
                <a:effectLst/>
                <a:latin typeface="Aptos" panose="020B0004020202020204" pitchFamily="34" charset="0"/>
                <a:ea typeface="Aptos" panose="020B0004020202020204" pitchFamily="34" charset="0"/>
                <a:cs typeface="Times New Roman" panose="02020603050405020304" pitchFamily="18" charset="0"/>
              </a:rPr>
              <a:t>By expanding the program to more individuals in diverse settings, The GMC </a:t>
            </a:r>
            <a:r>
              <a:rPr lang="en-US" sz="1400" kern="100" dirty="0">
                <a:latin typeface="Aptos" panose="020B0004020202020204" pitchFamily="34" charset="0"/>
                <a:ea typeface="Aptos" panose="020B0004020202020204" pitchFamily="34" charset="0"/>
                <a:cs typeface="Times New Roman" panose="02020603050405020304" pitchFamily="18" charset="0"/>
              </a:rPr>
              <a:t>p</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lays the foundation for a more empowered, sustainable and equitable future. Together, we are not only addressing immediate challenges but building a community of leaders who will continue to drive positive changes for generations to come. This is a solid, sustainable solution for the future one that transforms lives, strengthens communities and creates lasting social impact.</a:t>
            </a:r>
          </a:p>
          <a:p>
            <a:endParaRPr lang="en-US" sz="1000" dirty="0"/>
          </a:p>
        </p:txBody>
      </p:sp>
      <p:sp>
        <p:nvSpPr>
          <p:cNvPr id="57" name="Rectangle 56">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5823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249259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7" name="Picture 6">
            <a:extLst>
              <a:ext uri="{FF2B5EF4-FFF2-40B4-BE49-F238E27FC236}">
                <a16:creationId xmlns:a16="http://schemas.microsoft.com/office/drawing/2014/main" id="{07F4C97C-B0A8-1F60-57EF-C070F5E9D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430" b="38990"/>
          <a:stretch/>
        </p:blipFill>
        <p:spPr bwMode="auto">
          <a:xfrm>
            <a:off x="504661" y="346167"/>
            <a:ext cx="3054991" cy="15889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AA281D3-A674-768F-65A3-4194ECA7289A}"/>
              </a:ext>
            </a:extLst>
          </p:cNvPr>
          <p:cNvPicPr>
            <a:picLocks noChangeAspect="1"/>
          </p:cNvPicPr>
          <p:nvPr/>
        </p:nvPicPr>
        <p:blipFill>
          <a:blip r:embed="rId3"/>
          <a:srcRect t="12393" r="2" b="17999"/>
          <a:stretch/>
        </p:blipFill>
        <p:spPr>
          <a:xfrm>
            <a:off x="954834" y="2639045"/>
            <a:ext cx="2154643" cy="1588934"/>
          </a:xfrm>
          <a:prstGeom prst="rect">
            <a:avLst/>
          </a:prstGeom>
        </p:spPr>
      </p:pic>
      <p:pic>
        <p:nvPicPr>
          <p:cNvPr id="2063" name="Content Placeholder 4">
            <a:extLst>
              <a:ext uri="{FF2B5EF4-FFF2-40B4-BE49-F238E27FC236}">
                <a16:creationId xmlns:a16="http://schemas.microsoft.com/office/drawing/2014/main" id="{1744AF92-E2FC-127C-E10E-C1C09F8A6F1B}"/>
              </a:ext>
            </a:extLst>
          </p:cNvPr>
          <p:cNvPicPr>
            <a:picLocks noGrp="1" noChangeAspect="1" noChangeArrowheads="1"/>
          </p:cNvPicPr>
          <p:nvPr/>
        </p:nvPicPr>
        <p:blipFill rotWithShape="1">
          <a:blip r:embed="rId4">
            <a:extLst>
              <a:ext uri="{28A0092B-C50C-407E-A947-70E740481C1C}">
                <a14:useLocalDpi xmlns:a14="http://schemas.microsoft.com/office/drawing/2010/main" val="0"/>
              </a:ext>
            </a:extLst>
          </a:blip>
          <a:srcRect r="-1" b="11043"/>
          <a:stretch/>
        </p:blipFill>
        <p:spPr bwMode="auto">
          <a:xfrm>
            <a:off x="1067547" y="4930536"/>
            <a:ext cx="1926054" cy="15826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BBB3D7C-D986-B3D5-2DBF-F7E0094BE0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6661" r="2" b="31661"/>
          <a:stretch/>
        </p:blipFill>
        <p:spPr bwMode="auto">
          <a:xfrm>
            <a:off x="4878917" y="4930535"/>
            <a:ext cx="2321227" cy="1581298"/>
          </a:xfrm>
          <a:prstGeom prst="rect">
            <a:avLst/>
          </a:prstGeom>
          <a:noFill/>
          <a:extLst>
            <a:ext uri="{909E8E84-426E-40DD-AFC4-6F175D3DCCD1}">
              <a14:hiddenFill xmlns:a14="http://schemas.microsoft.com/office/drawing/2010/main">
                <a:solidFill>
                  <a:srgbClr val="FFFFFF"/>
                </a:solidFill>
              </a14:hiddenFill>
            </a:ext>
          </a:extLst>
        </p:spPr>
      </p:pic>
      <p:sp>
        <p:nvSpPr>
          <p:cNvPr id="2146" name="Rectangle 2145">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51B2C9-88F7-2BDA-9EAE-84FF5910BAC1}"/>
              </a:ext>
            </a:extLst>
          </p:cNvPr>
          <p:cNvSpPr>
            <a:spLocks noGrp="1"/>
          </p:cNvSpPr>
          <p:nvPr>
            <p:ph type="title"/>
          </p:nvPr>
        </p:nvSpPr>
        <p:spPr>
          <a:xfrm>
            <a:off x="8282152" y="1010485"/>
            <a:ext cx="2840391" cy="3353959"/>
          </a:xfrm>
        </p:spPr>
        <p:txBody>
          <a:bodyPr vert="horz" lIns="91440" tIns="45720" rIns="91440" bIns="45720" rtlCol="0" anchor="b">
            <a:normAutofit/>
          </a:bodyPr>
          <a:lstStyle/>
          <a:p>
            <a:r>
              <a:rPr lang="en-US" sz="4800" kern="1200" dirty="0">
                <a:solidFill>
                  <a:srgbClr val="FFFFFF"/>
                </a:solidFill>
                <a:latin typeface="+mj-lt"/>
                <a:ea typeface="+mj-ea"/>
                <a:cs typeface="+mj-cs"/>
              </a:rPr>
              <a:t>Our Team</a:t>
            </a:r>
          </a:p>
        </p:txBody>
      </p:sp>
      <p:cxnSp>
        <p:nvCxnSpPr>
          <p:cNvPr id="2147" name="Straight Connector 2146">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148" name="Straight Connector 2147">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149" name="Straight Connector 2148">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150" name="Straight Connector 2149">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4" name="Picture 3" descr="A person smiling for a picture&#10;&#10;AI-generated content may be incorrect.">
            <a:extLst>
              <a:ext uri="{FF2B5EF4-FFF2-40B4-BE49-F238E27FC236}">
                <a16:creationId xmlns:a16="http://schemas.microsoft.com/office/drawing/2014/main" id="{3C6A68A3-B221-159F-EFEE-5E1106DCFE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7881" y="2596666"/>
            <a:ext cx="1363303" cy="1569951"/>
          </a:xfrm>
          <a:prstGeom prst="rect">
            <a:avLst/>
          </a:prstGeom>
        </p:spPr>
      </p:pic>
      <p:cxnSp>
        <p:nvCxnSpPr>
          <p:cNvPr id="2151" name="Straight Connector 2150">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8" name="Rectangle 16">
            <a:extLst>
              <a:ext uri="{FF2B5EF4-FFF2-40B4-BE49-F238E27FC236}">
                <a16:creationId xmlns:a16="http://schemas.microsoft.com/office/drawing/2014/main" id="{FE972927-85C3-4346-B30E-2351732C8D0C}"/>
              </a:ext>
            </a:extLst>
          </p:cNvPr>
          <p:cNvSpPr>
            <a:spLocks noChangeArrowheads="1"/>
          </p:cNvSpPr>
          <p:nvPr/>
        </p:nvSpPr>
        <p:spPr bwMode="auto">
          <a:xfrm>
            <a:off x="2429695" y="12932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DA609DD6-5794-4BCD-0CC4-E95FD6C07BCC}"/>
              </a:ext>
            </a:extLst>
          </p:cNvPr>
          <p:cNvSpPr txBox="1"/>
          <p:nvPr/>
        </p:nvSpPr>
        <p:spPr>
          <a:xfrm>
            <a:off x="628008" y="1874737"/>
            <a:ext cx="2481469" cy="369332"/>
          </a:xfrm>
          <a:prstGeom prst="rect">
            <a:avLst/>
          </a:prstGeom>
          <a:noFill/>
        </p:spPr>
        <p:txBody>
          <a:bodyPr wrap="square" rtlCol="0">
            <a:spAutoFit/>
          </a:bodyPr>
          <a:lstStyle/>
          <a:p>
            <a:r>
              <a:rPr lang="en-US" dirty="0"/>
              <a:t>Sharon </a:t>
            </a:r>
            <a:r>
              <a:rPr lang="en-US" dirty="0" err="1"/>
              <a:t>Kyoshaba</a:t>
            </a:r>
            <a:endParaRPr lang="en-US" dirty="0"/>
          </a:p>
        </p:txBody>
      </p:sp>
      <p:sp>
        <p:nvSpPr>
          <p:cNvPr id="6" name="TextBox 5">
            <a:extLst>
              <a:ext uri="{FF2B5EF4-FFF2-40B4-BE49-F238E27FC236}">
                <a16:creationId xmlns:a16="http://schemas.microsoft.com/office/drawing/2014/main" id="{0CE2373A-B8AB-5AB8-D057-BBF54167EBA0}"/>
              </a:ext>
            </a:extLst>
          </p:cNvPr>
          <p:cNvSpPr txBox="1"/>
          <p:nvPr/>
        </p:nvSpPr>
        <p:spPr>
          <a:xfrm>
            <a:off x="1067548" y="4166617"/>
            <a:ext cx="1926053" cy="369332"/>
          </a:xfrm>
          <a:prstGeom prst="rect">
            <a:avLst/>
          </a:prstGeom>
          <a:noFill/>
        </p:spPr>
        <p:txBody>
          <a:bodyPr wrap="square" rtlCol="0">
            <a:spAutoFit/>
          </a:bodyPr>
          <a:lstStyle/>
          <a:p>
            <a:r>
              <a:rPr lang="en-US" dirty="0"/>
              <a:t>Elsa Mirembe</a:t>
            </a:r>
          </a:p>
        </p:txBody>
      </p:sp>
      <p:sp>
        <p:nvSpPr>
          <p:cNvPr id="7" name="TextBox 6">
            <a:extLst>
              <a:ext uri="{FF2B5EF4-FFF2-40B4-BE49-F238E27FC236}">
                <a16:creationId xmlns:a16="http://schemas.microsoft.com/office/drawing/2014/main" id="{86067EBF-69DB-1C18-A44F-3721D56A19CA}"/>
              </a:ext>
            </a:extLst>
          </p:cNvPr>
          <p:cNvSpPr txBox="1"/>
          <p:nvPr/>
        </p:nvSpPr>
        <p:spPr>
          <a:xfrm>
            <a:off x="954835" y="6491737"/>
            <a:ext cx="2294888" cy="369332"/>
          </a:xfrm>
          <a:prstGeom prst="rect">
            <a:avLst/>
          </a:prstGeom>
          <a:noFill/>
        </p:spPr>
        <p:txBody>
          <a:bodyPr wrap="square" rtlCol="0">
            <a:spAutoFit/>
          </a:bodyPr>
          <a:lstStyle/>
          <a:p>
            <a:r>
              <a:rPr lang="en-US" dirty="0"/>
              <a:t>Julius Ceaser </a:t>
            </a:r>
            <a:r>
              <a:rPr lang="en-US" dirty="0" err="1"/>
              <a:t>Ssuubi</a:t>
            </a:r>
            <a:endParaRPr lang="en-US" dirty="0"/>
          </a:p>
        </p:txBody>
      </p:sp>
      <p:sp>
        <p:nvSpPr>
          <p:cNvPr id="9" name="TextBox 8">
            <a:extLst>
              <a:ext uri="{FF2B5EF4-FFF2-40B4-BE49-F238E27FC236}">
                <a16:creationId xmlns:a16="http://schemas.microsoft.com/office/drawing/2014/main" id="{A16917BA-4D40-B6B2-C160-B0B9B95F7B51}"/>
              </a:ext>
            </a:extLst>
          </p:cNvPr>
          <p:cNvSpPr txBox="1"/>
          <p:nvPr/>
        </p:nvSpPr>
        <p:spPr>
          <a:xfrm>
            <a:off x="4878916" y="1883764"/>
            <a:ext cx="2571540" cy="369332"/>
          </a:xfrm>
          <a:prstGeom prst="rect">
            <a:avLst/>
          </a:prstGeom>
          <a:noFill/>
        </p:spPr>
        <p:txBody>
          <a:bodyPr wrap="square" rtlCol="0">
            <a:spAutoFit/>
          </a:bodyPr>
          <a:lstStyle/>
          <a:p>
            <a:r>
              <a:rPr lang="en-US" dirty="0"/>
              <a:t> </a:t>
            </a:r>
          </a:p>
        </p:txBody>
      </p:sp>
      <p:sp>
        <p:nvSpPr>
          <p:cNvPr id="11" name="TextBox 10">
            <a:extLst>
              <a:ext uri="{FF2B5EF4-FFF2-40B4-BE49-F238E27FC236}">
                <a16:creationId xmlns:a16="http://schemas.microsoft.com/office/drawing/2014/main" id="{1A212F75-DE8A-D90E-8F6D-7D75190B18E9}"/>
              </a:ext>
            </a:extLst>
          </p:cNvPr>
          <p:cNvSpPr txBox="1"/>
          <p:nvPr/>
        </p:nvSpPr>
        <p:spPr>
          <a:xfrm>
            <a:off x="5097896" y="4140855"/>
            <a:ext cx="1996208" cy="369332"/>
          </a:xfrm>
          <a:prstGeom prst="rect">
            <a:avLst/>
          </a:prstGeom>
          <a:noFill/>
        </p:spPr>
        <p:txBody>
          <a:bodyPr wrap="square" rtlCol="0">
            <a:spAutoFit/>
          </a:bodyPr>
          <a:lstStyle/>
          <a:p>
            <a:r>
              <a:rPr lang="en-US" dirty="0"/>
              <a:t>Nathan </a:t>
            </a:r>
            <a:r>
              <a:rPr lang="en-US" dirty="0" err="1"/>
              <a:t>Waiswa</a:t>
            </a:r>
            <a:endParaRPr lang="en-US" dirty="0"/>
          </a:p>
        </p:txBody>
      </p:sp>
      <p:sp>
        <p:nvSpPr>
          <p:cNvPr id="12" name="TextBox 11">
            <a:extLst>
              <a:ext uri="{FF2B5EF4-FFF2-40B4-BE49-F238E27FC236}">
                <a16:creationId xmlns:a16="http://schemas.microsoft.com/office/drawing/2014/main" id="{991A1EC9-8017-5F26-A70C-4F320CBC3DF9}"/>
              </a:ext>
            </a:extLst>
          </p:cNvPr>
          <p:cNvSpPr txBox="1"/>
          <p:nvPr/>
        </p:nvSpPr>
        <p:spPr>
          <a:xfrm>
            <a:off x="5097896" y="6550768"/>
            <a:ext cx="2090029" cy="369332"/>
          </a:xfrm>
          <a:prstGeom prst="rect">
            <a:avLst/>
          </a:prstGeom>
          <a:noFill/>
        </p:spPr>
        <p:txBody>
          <a:bodyPr wrap="square" rtlCol="0">
            <a:spAutoFit/>
          </a:bodyPr>
          <a:lstStyle/>
          <a:p>
            <a:r>
              <a:rPr lang="en-US" dirty="0"/>
              <a:t>Stanley </a:t>
            </a:r>
            <a:r>
              <a:rPr lang="en-US" dirty="0" err="1"/>
              <a:t>Oburu</a:t>
            </a:r>
            <a:endParaRPr lang="en-US" dirty="0"/>
          </a:p>
        </p:txBody>
      </p:sp>
      <p:pic>
        <p:nvPicPr>
          <p:cNvPr id="1026" name="Picture 2" descr="Image result for karina murray">
            <a:extLst>
              <a:ext uri="{FF2B5EF4-FFF2-40B4-BE49-F238E27FC236}">
                <a16:creationId xmlns:a16="http://schemas.microsoft.com/office/drawing/2014/main" id="{DE7F422D-1A71-27F5-C148-0B8D19BB7E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8221" y="60043"/>
            <a:ext cx="1835558" cy="17801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36A89FF-CEDD-BDC7-C7E8-70F6EA8FF552}"/>
              </a:ext>
            </a:extLst>
          </p:cNvPr>
          <p:cNvSpPr txBox="1"/>
          <p:nvPr/>
        </p:nvSpPr>
        <p:spPr>
          <a:xfrm>
            <a:off x="5254574" y="1776695"/>
            <a:ext cx="1735104" cy="646331"/>
          </a:xfrm>
          <a:prstGeom prst="rect">
            <a:avLst/>
          </a:prstGeom>
          <a:noFill/>
        </p:spPr>
        <p:txBody>
          <a:bodyPr wrap="square" rtlCol="0">
            <a:spAutoFit/>
          </a:bodyPr>
          <a:lstStyle/>
          <a:p>
            <a:r>
              <a:rPr lang="en-US" dirty="0"/>
              <a:t>Karina Murray </a:t>
            </a:r>
          </a:p>
          <a:p>
            <a:endParaRPr lang="en-US" dirty="0"/>
          </a:p>
        </p:txBody>
      </p:sp>
    </p:spTree>
    <p:extLst>
      <p:ext uri="{BB962C8B-B14F-4D97-AF65-F5344CB8AC3E}">
        <p14:creationId xmlns:p14="http://schemas.microsoft.com/office/powerpoint/2010/main" val="259517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98DED-2EB1-23D1-6746-3ED8C77A2FC9}"/>
              </a:ext>
            </a:extLst>
          </p:cNvPr>
          <p:cNvSpPr>
            <a:spLocks noGrp="1"/>
          </p:cNvSpPr>
          <p:nvPr>
            <p:ph type="title"/>
          </p:nvPr>
        </p:nvSpPr>
        <p:spPr>
          <a:xfrm>
            <a:off x="838200" y="556995"/>
            <a:ext cx="10515600" cy="1133693"/>
          </a:xfrm>
        </p:spPr>
        <p:txBody>
          <a:bodyPr>
            <a:normAutofit/>
          </a:bodyPr>
          <a:lstStyle/>
          <a:p>
            <a:r>
              <a:rPr lang="en-US" sz="5200" b="1"/>
              <a:t>REACH OUT </a:t>
            </a:r>
          </a:p>
        </p:txBody>
      </p:sp>
      <p:graphicFrame>
        <p:nvGraphicFramePr>
          <p:cNvPr id="17" name="Content Placeholder 14">
            <a:extLst>
              <a:ext uri="{FF2B5EF4-FFF2-40B4-BE49-F238E27FC236}">
                <a16:creationId xmlns:a16="http://schemas.microsoft.com/office/drawing/2014/main" id="{431BF193-37F9-21D3-96FD-D94EF02AB7CA}"/>
              </a:ext>
            </a:extLst>
          </p:cNvPr>
          <p:cNvGraphicFramePr>
            <a:graphicFrameLocks noGrp="1"/>
          </p:cNvGraphicFramePr>
          <p:nvPr>
            <p:ph idx="1"/>
            <p:extLst>
              <p:ext uri="{D42A27DB-BD31-4B8C-83A1-F6EECF244321}">
                <p14:modId xmlns:p14="http://schemas.microsoft.com/office/powerpoint/2010/main" val="40465899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763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9C509D2-0C1A-47B8-89C1-D3AB17D45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370FC-F88F-0773-FFBE-9DD1EA828D20}"/>
              </a:ext>
            </a:extLst>
          </p:cNvPr>
          <p:cNvSpPr>
            <a:spLocks noGrp="1"/>
          </p:cNvSpPr>
          <p:nvPr>
            <p:ph type="title"/>
          </p:nvPr>
        </p:nvSpPr>
        <p:spPr>
          <a:xfrm>
            <a:off x="6600264" y="556994"/>
            <a:ext cx="4753535" cy="1672499"/>
          </a:xfrm>
        </p:spPr>
        <p:txBody>
          <a:bodyPr>
            <a:normAutofit/>
          </a:bodyPr>
          <a:lstStyle/>
          <a:p>
            <a:r>
              <a:rPr lang="en-US" sz="4000"/>
              <a:t>About </a:t>
            </a:r>
          </a:p>
        </p:txBody>
      </p:sp>
      <p:pic>
        <p:nvPicPr>
          <p:cNvPr id="4" name="Picture 3">
            <a:extLst>
              <a:ext uri="{FF2B5EF4-FFF2-40B4-BE49-F238E27FC236}">
                <a16:creationId xmlns:a16="http://schemas.microsoft.com/office/drawing/2014/main" id="{80423066-4DB3-9EE1-92B0-B6329BF909F5}"/>
              </a:ext>
            </a:extLst>
          </p:cNvPr>
          <p:cNvPicPr>
            <a:picLocks noChangeAspect="1"/>
          </p:cNvPicPr>
          <p:nvPr/>
        </p:nvPicPr>
        <p:blipFill>
          <a:blip r:embed="rId2"/>
          <a:srcRect r="-2" b="11"/>
          <a:stretch/>
        </p:blipFill>
        <p:spPr>
          <a:xfrm>
            <a:off x="-4642" y="10"/>
            <a:ext cx="3006061" cy="3339639"/>
          </a:xfrm>
          <a:prstGeom prst="rect">
            <a:avLst/>
          </a:prstGeom>
        </p:spPr>
      </p:pic>
      <p:pic>
        <p:nvPicPr>
          <p:cNvPr id="8" name="Picture 7" descr="A group of children laughing&#10;&#10;AI-generated content may be incorrect.">
            <a:extLst>
              <a:ext uri="{FF2B5EF4-FFF2-40B4-BE49-F238E27FC236}">
                <a16:creationId xmlns:a16="http://schemas.microsoft.com/office/drawing/2014/main" id="{6FAADDFF-BDA2-E3DD-4F86-682A51BF9830}"/>
              </a:ext>
            </a:extLst>
          </p:cNvPr>
          <p:cNvPicPr>
            <a:picLocks noChangeAspect="1"/>
          </p:cNvPicPr>
          <p:nvPr/>
        </p:nvPicPr>
        <p:blipFill>
          <a:blip r:embed="rId3">
            <a:extLst>
              <a:ext uri="{28A0092B-C50C-407E-A947-70E740481C1C}">
                <a14:useLocalDpi xmlns:a14="http://schemas.microsoft.com/office/drawing/2010/main" val="0"/>
              </a:ext>
            </a:extLst>
          </a:blip>
          <a:srcRect t="7834" r="-3" b="12331"/>
          <a:stretch/>
        </p:blipFill>
        <p:spPr>
          <a:xfrm>
            <a:off x="3198068" y="10"/>
            <a:ext cx="2991088" cy="3339639"/>
          </a:xfrm>
          <a:prstGeom prst="rect">
            <a:avLst/>
          </a:prstGeom>
        </p:spPr>
      </p:pic>
      <p:pic>
        <p:nvPicPr>
          <p:cNvPr id="7" name="Picture 6" descr="A group of people posing for a photo&#10;&#10;AI-generated content may be incorrect.">
            <a:extLst>
              <a:ext uri="{FF2B5EF4-FFF2-40B4-BE49-F238E27FC236}">
                <a16:creationId xmlns:a16="http://schemas.microsoft.com/office/drawing/2014/main" id="{04D843D1-4521-DB6F-096C-180C77E85F22}"/>
              </a:ext>
            </a:extLst>
          </p:cNvPr>
          <p:cNvPicPr>
            <a:picLocks noChangeAspect="1"/>
          </p:cNvPicPr>
          <p:nvPr/>
        </p:nvPicPr>
        <p:blipFill>
          <a:blip r:embed="rId4">
            <a:extLst>
              <a:ext uri="{28A0092B-C50C-407E-A947-70E740481C1C}">
                <a14:useLocalDpi xmlns:a14="http://schemas.microsoft.com/office/drawing/2010/main" val="0"/>
              </a:ext>
            </a:extLst>
          </a:blip>
          <a:srcRect t="17578" r="1" b="1584"/>
          <a:stretch/>
        </p:blipFill>
        <p:spPr>
          <a:xfrm>
            <a:off x="-2" y="3518351"/>
            <a:ext cx="6189158" cy="3339649"/>
          </a:xfrm>
          <a:prstGeom prst="rect">
            <a:avLst/>
          </a:prstGeom>
        </p:spPr>
      </p:pic>
      <p:sp>
        <p:nvSpPr>
          <p:cNvPr id="3" name="Content Placeholder 2">
            <a:extLst>
              <a:ext uri="{FF2B5EF4-FFF2-40B4-BE49-F238E27FC236}">
                <a16:creationId xmlns:a16="http://schemas.microsoft.com/office/drawing/2014/main" id="{4C40853F-4AFE-D63C-74D6-95E6E4C5A5B7}"/>
              </a:ext>
            </a:extLst>
          </p:cNvPr>
          <p:cNvSpPr>
            <a:spLocks noGrp="1"/>
          </p:cNvSpPr>
          <p:nvPr>
            <p:ph idx="1"/>
          </p:nvPr>
        </p:nvSpPr>
        <p:spPr>
          <a:xfrm>
            <a:off x="6600265" y="2413645"/>
            <a:ext cx="4753534" cy="3694734"/>
          </a:xfrm>
        </p:spPr>
        <p:txBody>
          <a:bodyPr>
            <a:normAutofit/>
          </a:bodyPr>
          <a:lstStyle/>
          <a:p>
            <a:pPr marL="0" indent="0">
              <a:buNone/>
            </a:pPr>
            <a:r>
              <a:rPr lang="en-US" sz="1700" kern="100">
                <a:effectLst/>
                <a:latin typeface="Aptos" panose="020B0004020202020204" pitchFamily="34" charset="0"/>
                <a:ea typeface="Aptos" panose="020B0004020202020204" pitchFamily="34" charset="0"/>
                <a:cs typeface="Times New Roman" panose="02020603050405020304" pitchFamily="18" charset="0"/>
              </a:rPr>
              <a:t>The GMC program addresses the critical challenges faced by women, youth and children from underprivileged communities such as lack of access to quality education, economic opportunities, and healthcare. Many individuals in these communities are stuck in cycles of poverty, limited by a lack of skills, knowledge and resources to break free and create sustainable livelihoods. This program provides a comprehensive solution to these problems by equipping individuals with essential skills, knowledge, and leadership tools, enabling them to transform their lives and uplift their communities.</a:t>
            </a:r>
          </a:p>
          <a:p>
            <a:pPr marL="0" indent="0">
              <a:buNone/>
            </a:pPr>
            <a:endParaRPr lang="en-US" sz="1700"/>
          </a:p>
        </p:txBody>
      </p:sp>
    </p:spTree>
    <p:extLst>
      <p:ext uri="{BB962C8B-B14F-4D97-AF65-F5344CB8AC3E}">
        <p14:creationId xmlns:p14="http://schemas.microsoft.com/office/powerpoint/2010/main" val="286249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women in colorful dresses&#10;&#10;Description automatically generated">
            <a:extLst>
              <a:ext uri="{FF2B5EF4-FFF2-40B4-BE49-F238E27FC236}">
                <a16:creationId xmlns:a16="http://schemas.microsoft.com/office/drawing/2014/main" id="{F603FA5B-84D5-3136-1600-5D548CFC1EE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11000"/>
                    </a14:imgEffect>
                  </a14:imgLayer>
                </a14:imgProps>
              </a:ext>
              <a:ext uri="{28A0092B-C50C-407E-A947-70E740481C1C}">
                <a14:useLocalDpi xmlns:a14="http://schemas.microsoft.com/office/drawing/2010/main" val="0"/>
              </a:ext>
            </a:extLst>
          </a:blip>
          <a:srcRect t="12770" b="12770"/>
          <a:stretch/>
        </p:blipFill>
        <p:spPr>
          <a:xfrm>
            <a:off x="2522356" y="10"/>
            <a:ext cx="9669642" cy="6857990"/>
          </a:xfrm>
          <a:prstGeom prst="rect">
            <a:avLst/>
          </a:prstGeom>
        </p:spPr>
      </p:pic>
      <p:sp>
        <p:nvSpPr>
          <p:cNvPr id="82" name="Rectangle 8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677CD2-DB78-3186-A66E-6EA8DAC37DF3}"/>
              </a:ext>
            </a:extLst>
          </p:cNvPr>
          <p:cNvSpPr>
            <a:spLocks noGrp="1"/>
          </p:cNvSpPr>
          <p:nvPr>
            <p:ph type="title"/>
          </p:nvPr>
        </p:nvSpPr>
        <p:spPr>
          <a:xfrm>
            <a:off x="838200" y="365125"/>
            <a:ext cx="3822189" cy="1899912"/>
          </a:xfrm>
        </p:spPr>
        <p:txBody>
          <a:bodyPr>
            <a:normAutofit/>
          </a:bodyPr>
          <a:lstStyle/>
          <a:p>
            <a:r>
              <a:rPr lang="en-US" sz="4000"/>
              <a:t>About </a:t>
            </a:r>
          </a:p>
        </p:txBody>
      </p:sp>
      <p:sp>
        <p:nvSpPr>
          <p:cNvPr id="3" name="Content Placeholder 2">
            <a:extLst>
              <a:ext uri="{FF2B5EF4-FFF2-40B4-BE49-F238E27FC236}">
                <a16:creationId xmlns:a16="http://schemas.microsoft.com/office/drawing/2014/main" id="{1B260F81-CE66-9340-B887-C823E6CD6FFB}"/>
              </a:ext>
            </a:extLst>
          </p:cNvPr>
          <p:cNvSpPr>
            <a:spLocks noGrp="1"/>
          </p:cNvSpPr>
          <p:nvPr>
            <p:ph idx="1"/>
          </p:nvPr>
        </p:nvSpPr>
        <p:spPr>
          <a:xfrm>
            <a:off x="838200" y="2434201"/>
            <a:ext cx="3822189" cy="3742762"/>
          </a:xfrm>
        </p:spPr>
        <p:txBody>
          <a:bodyPr>
            <a:normAutofit/>
          </a:bodyPr>
          <a:lstStyle/>
          <a:p>
            <a:r>
              <a:rPr lang="en-US" sz="1700" kern="100" dirty="0">
                <a:effectLst/>
                <a:latin typeface="Aptos" panose="020B0004020202020204" pitchFamily="34" charset="0"/>
                <a:ea typeface="Aptos" panose="020B0004020202020204" pitchFamily="34" charset="0"/>
                <a:cs typeface="Times New Roman" panose="02020603050405020304" pitchFamily="18" charset="0"/>
              </a:rPr>
              <a:t>The program empowers women and young people to become self-sustaining change agents. By fostering a ripple effect, those who benefit from the program pass on their learnings to others, ultimately strengthening the foundation of their communities. AUNUA GLOBAL’s </a:t>
            </a:r>
            <a:r>
              <a:rPr lang="en-US" sz="1700" kern="100" dirty="0">
                <a:latin typeface="Aptos" panose="020B0004020202020204" pitchFamily="34" charset="0"/>
                <a:ea typeface="Aptos" panose="020B0004020202020204" pitchFamily="34" charset="0"/>
                <a:cs typeface="Times New Roman" panose="02020603050405020304" pitchFamily="18" charset="0"/>
              </a:rPr>
              <a:t>expertise</a:t>
            </a:r>
            <a:r>
              <a:rPr lang="en-US" sz="1700" kern="100" dirty="0">
                <a:effectLst/>
                <a:latin typeface="Aptos" panose="020B0004020202020204" pitchFamily="34" charset="0"/>
                <a:ea typeface="Aptos" panose="020B0004020202020204" pitchFamily="34" charset="0"/>
                <a:cs typeface="Times New Roman" panose="02020603050405020304" pitchFamily="18" charset="0"/>
              </a:rPr>
              <a:t> is integral to expanding the program’s reach and impact, aligning perfectly with our shared mission to empower individuals toward self-sufficiency and long-term social change.</a:t>
            </a:r>
          </a:p>
          <a:p>
            <a:endParaRPr lang="en-US" sz="1700" dirty="0"/>
          </a:p>
        </p:txBody>
      </p:sp>
    </p:spTree>
    <p:extLst>
      <p:ext uri="{BB962C8B-B14F-4D97-AF65-F5344CB8AC3E}">
        <p14:creationId xmlns:p14="http://schemas.microsoft.com/office/powerpoint/2010/main" val="167378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F0368-20B3-F23C-8B27-656C4D173F0D}"/>
              </a:ext>
            </a:extLst>
          </p:cNvPr>
          <p:cNvSpPr>
            <a:spLocks noGrp="1"/>
          </p:cNvSpPr>
          <p:nvPr>
            <p:ph type="title"/>
          </p:nvPr>
        </p:nvSpPr>
        <p:spPr>
          <a:xfrm>
            <a:off x="971368" y="371719"/>
            <a:ext cx="6125964" cy="1906863"/>
          </a:xfrm>
        </p:spPr>
        <p:txBody>
          <a:bodyPr anchor="b">
            <a:normAutofit/>
          </a:bodyPr>
          <a:lstStyle/>
          <a:p>
            <a:r>
              <a:rPr lang="en-US"/>
              <a:t>Background </a:t>
            </a:r>
          </a:p>
        </p:txBody>
      </p:sp>
      <p:sp>
        <p:nvSpPr>
          <p:cNvPr id="3" name="Content Placeholder 2">
            <a:extLst>
              <a:ext uri="{FF2B5EF4-FFF2-40B4-BE49-F238E27FC236}">
                <a16:creationId xmlns:a16="http://schemas.microsoft.com/office/drawing/2014/main" id="{AC84D5EE-E305-E16D-E17F-5B10D5DF9876}"/>
              </a:ext>
            </a:extLst>
          </p:cNvPr>
          <p:cNvSpPr>
            <a:spLocks noGrp="1"/>
          </p:cNvSpPr>
          <p:nvPr>
            <p:ph idx="1"/>
          </p:nvPr>
        </p:nvSpPr>
        <p:spPr>
          <a:xfrm>
            <a:off x="971368" y="2711395"/>
            <a:ext cx="4114801" cy="3465568"/>
          </a:xfrm>
        </p:spPr>
        <p:txBody>
          <a:bodyPr>
            <a:normAutofit/>
          </a:bodyPr>
          <a:lstStyle/>
          <a:p>
            <a:r>
              <a:rPr lang="en-US" sz="1400" kern="100">
                <a:effectLst/>
                <a:latin typeface="Aptos" panose="020B0004020202020204" pitchFamily="34" charset="0"/>
                <a:ea typeface="Aptos" panose="020B0004020202020204" pitchFamily="34" charset="0"/>
                <a:cs typeface="Times New Roman" panose="02020603050405020304" pitchFamily="18" charset="0"/>
              </a:rPr>
              <a:t>Launched in 2024, the GMC initiative began with the first cohort of GMC founders (five committed partners) who underwent a two-month mentorship program focused on leadership and public management. These pioneers, inspired by AUNUA’s expertise</a:t>
            </a:r>
            <a:r>
              <a:rPr lang="en-US" sz="1400" kern="100">
                <a:latin typeface="Aptos" panose="020B0004020202020204" pitchFamily="34" charset="0"/>
                <a:ea typeface="Aptos" panose="020B0004020202020204" pitchFamily="34" charset="0"/>
                <a:cs typeface="Times New Roman" panose="02020603050405020304" pitchFamily="18" charset="0"/>
              </a:rPr>
              <a:t> </a:t>
            </a:r>
            <a:r>
              <a:rPr lang="en-US" sz="1400" kern="100">
                <a:effectLst/>
                <a:latin typeface="Aptos" panose="020B0004020202020204" pitchFamily="34" charset="0"/>
                <a:ea typeface="Aptos" panose="020B0004020202020204" pitchFamily="34" charset="0"/>
                <a:cs typeface="Times New Roman" panose="02020603050405020304" pitchFamily="18" charset="0"/>
              </a:rPr>
              <a:t>played a vital role in mastering the program, analyzing and modifying it to fit its purpose and therefore replicating it by sharing their knowledge with a second cohort of 12 partners. Over two months, these partners participated in hybrid mentorship sessions, blending virtual and in-person training to prepare them to become catalysts for change. They graduated in May 2024, fully equipped to spread the program’s positive impact throughout their communities.</a:t>
            </a:r>
          </a:p>
          <a:p>
            <a:endParaRPr lang="en-US" sz="1400"/>
          </a:p>
        </p:txBody>
      </p:sp>
      <p:pic>
        <p:nvPicPr>
          <p:cNvPr id="5" name="Picture 4" descr="A group of people around a table&#10;&#10;Description automatically generated">
            <a:extLst>
              <a:ext uri="{FF2B5EF4-FFF2-40B4-BE49-F238E27FC236}">
                <a16:creationId xmlns:a16="http://schemas.microsoft.com/office/drawing/2014/main" id="{CF95B991-3BF8-C37D-398B-E0E445299FF9}"/>
              </a:ext>
            </a:extLst>
          </p:cNvPr>
          <p:cNvPicPr>
            <a:picLocks noChangeAspect="1"/>
          </p:cNvPicPr>
          <p:nvPr/>
        </p:nvPicPr>
        <p:blipFill>
          <a:blip r:embed="rId2"/>
          <a:srcRect l="9539" r="11703" b="-1"/>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4" name="Picture 3">
            <a:extLst>
              <a:ext uri="{FF2B5EF4-FFF2-40B4-BE49-F238E27FC236}">
                <a16:creationId xmlns:a16="http://schemas.microsoft.com/office/drawing/2014/main" id="{F730F9F3-AC12-AB88-5B49-D92EA28F77FF}"/>
              </a:ext>
            </a:extLst>
          </p:cNvPr>
          <p:cNvPicPr>
            <a:picLocks noChangeAspect="1"/>
          </p:cNvPicPr>
          <p:nvPr/>
        </p:nvPicPr>
        <p:blipFill>
          <a:blip r:embed="rId3"/>
          <a:srcRect l="8971"/>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6" name="Picture 5" descr="A group of people standing together&#10;&#10;Description automatically generated">
            <a:extLst>
              <a:ext uri="{FF2B5EF4-FFF2-40B4-BE49-F238E27FC236}">
                <a16:creationId xmlns:a16="http://schemas.microsoft.com/office/drawing/2014/main" id="{2700B630-87DA-6506-0DB2-20A8BEA836FC}"/>
              </a:ext>
            </a:extLst>
          </p:cNvPr>
          <p:cNvPicPr>
            <a:picLocks noChangeAspect="1"/>
          </p:cNvPicPr>
          <p:nvPr/>
        </p:nvPicPr>
        <p:blipFill>
          <a:blip r:embed="rId4"/>
          <a:srcRect l="2053" r="11502" b="-2"/>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297384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F74ED-B823-F0C9-FD30-C3CFA7FBC2BB}"/>
              </a:ext>
            </a:extLst>
          </p:cNvPr>
          <p:cNvSpPr>
            <a:spLocks noGrp="1"/>
          </p:cNvSpPr>
          <p:nvPr>
            <p:ph type="title"/>
          </p:nvPr>
        </p:nvSpPr>
        <p:spPr>
          <a:xfrm>
            <a:off x="838201" y="365125"/>
            <a:ext cx="3816095" cy="1938076"/>
          </a:xfrm>
        </p:spPr>
        <p:txBody>
          <a:bodyPr>
            <a:normAutofit/>
          </a:bodyPr>
          <a:lstStyle/>
          <a:p>
            <a:r>
              <a:rPr lang="en-US"/>
              <a:t>Values</a:t>
            </a:r>
          </a:p>
        </p:txBody>
      </p:sp>
      <p:sp>
        <p:nvSpPr>
          <p:cNvPr id="3" name="Content Placeholder 2">
            <a:extLst>
              <a:ext uri="{FF2B5EF4-FFF2-40B4-BE49-F238E27FC236}">
                <a16:creationId xmlns:a16="http://schemas.microsoft.com/office/drawing/2014/main" id="{D6228A16-DC10-28AA-A141-E82AFC83E84B}"/>
              </a:ext>
            </a:extLst>
          </p:cNvPr>
          <p:cNvSpPr>
            <a:spLocks noGrp="1"/>
          </p:cNvSpPr>
          <p:nvPr>
            <p:ph idx="1"/>
          </p:nvPr>
        </p:nvSpPr>
        <p:spPr>
          <a:xfrm>
            <a:off x="591229" y="1847182"/>
            <a:ext cx="4063067" cy="4179468"/>
          </a:xfrm>
        </p:spPr>
        <p:txBody>
          <a:bodyPr>
            <a:normAutofit/>
          </a:bodyPr>
          <a:lstStyle/>
          <a:p>
            <a:r>
              <a:rPr lang="en-US" sz="1600" kern="100" dirty="0">
                <a:effectLst/>
                <a:latin typeface="Aptos" panose="020B0004020202020204" pitchFamily="34" charset="0"/>
                <a:ea typeface="Aptos" panose="020B0004020202020204" pitchFamily="34" charset="0"/>
                <a:cs typeface="Times New Roman" panose="02020603050405020304" pitchFamily="18" charset="0"/>
              </a:rPr>
              <a:t>The core values of the GMC program including character, influence, personal growth, problem-solving and creating meaningful change form the foundation of empowerment and community transformation which therefore result into a positive cycle of self-reliance and social equity. </a:t>
            </a:r>
            <a:endParaRPr lang="en-US" sz="1400" dirty="0"/>
          </a:p>
        </p:txBody>
      </p:sp>
      <p:pic>
        <p:nvPicPr>
          <p:cNvPr id="6" name="Picture 5">
            <a:extLst>
              <a:ext uri="{FF2B5EF4-FFF2-40B4-BE49-F238E27FC236}">
                <a16:creationId xmlns:a16="http://schemas.microsoft.com/office/drawing/2014/main" id="{0805DC9F-9D60-3FDB-7511-1673DA66C43A}"/>
              </a:ext>
            </a:extLst>
          </p:cNvPr>
          <p:cNvPicPr>
            <a:picLocks noChangeAspect="1"/>
          </p:cNvPicPr>
          <p:nvPr/>
        </p:nvPicPr>
        <p:blipFill>
          <a:blip r:embed="rId2"/>
          <a:srcRect t="12043" r="-1" b="13952"/>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4" name="Picture 3">
            <a:extLst>
              <a:ext uri="{FF2B5EF4-FFF2-40B4-BE49-F238E27FC236}">
                <a16:creationId xmlns:a16="http://schemas.microsoft.com/office/drawing/2014/main" id="{B1FFEE2E-CB65-272C-A616-6DA06EA8555C}"/>
              </a:ext>
            </a:extLst>
          </p:cNvPr>
          <p:cNvPicPr>
            <a:picLocks noChangeAspect="1"/>
          </p:cNvPicPr>
          <p:nvPr/>
        </p:nvPicPr>
        <p:blipFill>
          <a:blip r:embed="rId3"/>
          <a:srcRect l="2163"/>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1292718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09C509D2-0C1A-47B8-89C1-D3AB17D45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children standing together&#10;&#10;AI-generated content may be incorrect.">
            <a:extLst>
              <a:ext uri="{FF2B5EF4-FFF2-40B4-BE49-F238E27FC236}">
                <a16:creationId xmlns:a16="http://schemas.microsoft.com/office/drawing/2014/main" id="{9FF2AD29-C48C-3ED5-577D-11F1118700A6}"/>
              </a:ext>
            </a:extLst>
          </p:cNvPr>
          <p:cNvPicPr>
            <a:picLocks noChangeAspect="1"/>
          </p:cNvPicPr>
          <p:nvPr/>
        </p:nvPicPr>
        <p:blipFill>
          <a:blip r:embed="rId2">
            <a:extLst>
              <a:ext uri="{28A0092B-C50C-407E-A947-70E740481C1C}">
                <a14:useLocalDpi xmlns:a14="http://schemas.microsoft.com/office/drawing/2010/main" val="0"/>
              </a:ext>
            </a:extLst>
          </a:blip>
          <a:srcRect t="7089" r="-1" b="12088"/>
          <a:stretch/>
        </p:blipFill>
        <p:spPr>
          <a:xfrm>
            <a:off x="-4642" y="10"/>
            <a:ext cx="3006061" cy="3339639"/>
          </a:xfrm>
          <a:prstGeom prst="rect">
            <a:avLst/>
          </a:prstGeom>
        </p:spPr>
      </p:pic>
      <p:pic>
        <p:nvPicPr>
          <p:cNvPr id="9" name="Picture 8" descr="A group of children laughing&#10;&#10;AI-generated content may be incorrect.">
            <a:extLst>
              <a:ext uri="{FF2B5EF4-FFF2-40B4-BE49-F238E27FC236}">
                <a16:creationId xmlns:a16="http://schemas.microsoft.com/office/drawing/2014/main" id="{DBD56728-CD3D-DA90-A6DB-B4BE7F329810}"/>
              </a:ext>
            </a:extLst>
          </p:cNvPr>
          <p:cNvPicPr>
            <a:picLocks noChangeAspect="1"/>
          </p:cNvPicPr>
          <p:nvPr/>
        </p:nvPicPr>
        <p:blipFill>
          <a:blip r:embed="rId3">
            <a:extLst>
              <a:ext uri="{28A0092B-C50C-407E-A947-70E740481C1C}">
                <a14:useLocalDpi xmlns:a14="http://schemas.microsoft.com/office/drawing/2010/main" val="0"/>
              </a:ext>
            </a:extLst>
          </a:blip>
          <a:srcRect t="3567" r="-1" b="21066"/>
          <a:stretch/>
        </p:blipFill>
        <p:spPr>
          <a:xfrm>
            <a:off x="3198068" y="10"/>
            <a:ext cx="2991088" cy="3339639"/>
          </a:xfrm>
          <a:prstGeom prst="rect">
            <a:avLst/>
          </a:prstGeom>
        </p:spPr>
      </p:pic>
      <p:pic>
        <p:nvPicPr>
          <p:cNvPr id="7" name="Picture 6" descr="A group of children raising their hands&#10;&#10;AI-generated content may be incorrect.">
            <a:extLst>
              <a:ext uri="{FF2B5EF4-FFF2-40B4-BE49-F238E27FC236}">
                <a16:creationId xmlns:a16="http://schemas.microsoft.com/office/drawing/2014/main" id="{33D0564F-1CC7-1BE7-2ED2-0994FB00A5E5}"/>
              </a:ext>
            </a:extLst>
          </p:cNvPr>
          <p:cNvPicPr>
            <a:picLocks noChangeAspect="1"/>
          </p:cNvPicPr>
          <p:nvPr/>
        </p:nvPicPr>
        <p:blipFill>
          <a:blip r:embed="rId4">
            <a:extLst>
              <a:ext uri="{28A0092B-C50C-407E-A947-70E740481C1C}">
                <a14:useLocalDpi xmlns:a14="http://schemas.microsoft.com/office/drawing/2010/main" val="0"/>
              </a:ext>
            </a:extLst>
          </a:blip>
          <a:srcRect t="9581" r="1" b="9581"/>
          <a:stretch/>
        </p:blipFill>
        <p:spPr>
          <a:xfrm>
            <a:off x="-2" y="3518351"/>
            <a:ext cx="6189158" cy="3339649"/>
          </a:xfrm>
          <a:prstGeom prst="rect">
            <a:avLst/>
          </a:prstGeom>
        </p:spPr>
      </p:pic>
      <p:sp>
        <p:nvSpPr>
          <p:cNvPr id="50" name="Content Placeholder 10">
            <a:extLst>
              <a:ext uri="{FF2B5EF4-FFF2-40B4-BE49-F238E27FC236}">
                <a16:creationId xmlns:a16="http://schemas.microsoft.com/office/drawing/2014/main" id="{66997683-528F-2AF2-A029-972EAE6CE86E}"/>
              </a:ext>
            </a:extLst>
          </p:cNvPr>
          <p:cNvSpPr>
            <a:spLocks noGrp="1"/>
          </p:cNvSpPr>
          <p:nvPr>
            <p:ph idx="1"/>
          </p:nvPr>
        </p:nvSpPr>
        <p:spPr>
          <a:xfrm>
            <a:off x="6600265" y="2413645"/>
            <a:ext cx="4753534" cy="3694734"/>
          </a:xfrm>
        </p:spPr>
        <p:txBody>
          <a:bodyPr>
            <a:normAutofit/>
          </a:bodyPr>
          <a:lstStyle/>
          <a:p>
            <a:r>
              <a:rPr lang="en-US" sz="2000" kern="100">
                <a:effectLst/>
                <a:latin typeface="Aptos" panose="020B0004020202020204" pitchFamily="34" charset="0"/>
                <a:ea typeface="Aptos" panose="020B0004020202020204" pitchFamily="34" charset="0"/>
                <a:cs typeface="Times New Roman" panose="02020603050405020304" pitchFamily="18" charset="0"/>
              </a:rPr>
              <a:t>We believe that every individual, regardless of their background, has valuable ideas and potential that can create change, both for themselves and their communities. This belief drives our work and reflects </a:t>
            </a:r>
            <a:r>
              <a:rPr lang="en-US" sz="2000" kern="100">
                <a:latin typeface="Aptos" panose="020B0004020202020204" pitchFamily="34" charset="0"/>
                <a:ea typeface="Aptos" panose="020B0004020202020204" pitchFamily="34" charset="0"/>
                <a:cs typeface="Times New Roman" panose="02020603050405020304" pitchFamily="18" charset="0"/>
              </a:rPr>
              <a:t>our </a:t>
            </a:r>
            <a:r>
              <a:rPr lang="en-US" sz="2000" kern="100">
                <a:effectLst/>
                <a:latin typeface="Aptos" panose="020B0004020202020204" pitchFamily="34" charset="0"/>
                <a:ea typeface="Aptos" panose="020B0004020202020204" pitchFamily="34" charset="0"/>
                <a:cs typeface="Times New Roman" panose="02020603050405020304" pitchFamily="18" charset="0"/>
              </a:rPr>
              <a:t>commitment to fostering empowerment, sustainability, and social equity.</a:t>
            </a:r>
            <a:br>
              <a:rPr lang="en-US" sz="2000" kern="100">
                <a:effectLst/>
                <a:latin typeface="Aptos" panose="020B0004020202020204" pitchFamily="34" charset="0"/>
                <a:ea typeface="Aptos" panose="020B0004020202020204" pitchFamily="34" charset="0"/>
                <a:cs typeface="Times New Roman" panose="02020603050405020304" pitchFamily="18" charset="0"/>
              </a:rPr>
            </a:br>
            <a:endParaRPr lang="en-US" sz="2000"/>
          </a:p>
        </p:txBody>
      </p:sp>
    </p:spTree>
    <p:extLst>
      <p:ext uri="{BB962C8B-B14F-4D97-AF65-F5344CB8AC3E}">
        <p14:creationId xmlns:p14="http://schemas.microsoft.com/office/powerpoint/2010/main" val="1393568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AB13476-CE21-4746-B044-FD491AC84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E8E9A-B21F-5102-B661-45BF8DD2FDDD}"/>
              </a:ext>
            </a:extLst>
          </p:cNvPr>
          <p:cNvSpPr>
            <a:spLocks noGrp="1"/>
          </p:cNvSpPr>
          <p:nvPr>
            <p:ph type="title"/>
          </p:nvPr>
        </p:nvSpPr>
        <p:spPr>
          <a:xfrm>
            <a:off x="629328" y="429768"/>
            <a:ext cx="4095072" cy="1642533"/>
          </a:xfrm>
        </p:spPr>
        <p:txBody>
          <a:bodyPr anchor="b">
            <a:normAutofit/>
          </a:bodyPr>
          <a:lstStyle/>
          <a:p>
            <a:r>
              <a:rPr lang="en-US" sz="5400"/>
              <a:t>Impact expansion</a:t>
            </a:r>
          </a:p>
        </p:txBody>
      </p:sp>
      <p:sp>
        <p:nvSpPr>
          <p:cNvPr id="7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2316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6C177F-BE84-BE95-DD0A-510376891559}"/>
              </a:ext>
            </a:extLst>
          </p:cNvPr>
          <p:cNvSpPr>
            <a:spLocks noGrp="1"/>
          </p:cNvSpPr>
          <p:nvPr>
            <p:ph idx="1"/>
          </p:nvPr>
        </p:nvSpPr>
        <p:spPr>
          <a:xfrm>
            <a:off x="629489" y="2706624"/>
            <a:ext cx="4098951" cy="3386399"/>
          </a:xfrm>
        </p:spPr>
        <p:txBody>
          <a:bodyPr>
            <a:normAutofit/>
          </a:bodyPr>
          <a:lstStyle/>
          <a:p>
            <a:r>
              <a:rPr lang="en-US" sz="1200">
                <a:effectLst/>
                <a:latin typeface="Aptos" panose="020B0004020202020204" pitchFamily="34" charset="0"/>
                <a:ea typeface="Aptos" panose="020B0004020202020204" pitchFamily="34" charset="0"/>
                <a:cs typeface="Times New Roman" panose="02020603050405020304" pitchFamily="18" charset="0"/>
              </a:rPr>
              <a:t>To broaden the program’s impact, we have expanded our focus to include entrepreneurship and sexual reproductive health, both crucial aspects of improving the target groups' quality of life. Through the entrepreneurship component, participants gain essential financial literacy skills ranging from savings, capital management, income handling, to understanding market dynamics and digital entrepreneurship. This allows them to engage </a:t>
            </a:r>
            <a:r>
              <a:rPr lang="en-US" sz="1200" kern="100">
                <a:effectLst/>
                <a:latin typeface="Aptos" panose="020B0004020202020204" pitchFamily="34" charset="0"/>
                <a:ea typeface="Aptos" panose="020B0004020202020204" pitchFamily="34" charset="0"/>
                <a:cs typeface="Times New Roman" panose="02020603050405020304" pitchFamily="18" charset="0"/>
              </a:rPr>
              <a:t>in economic activities that foster independence and unlock opportunities for financial freedom. Additionally, we encourage creativity such as arts and crafts, writing, music composition, singing, acting, production, fashion, makeup, and agriculture etc by employing the </a:t>
            </a:r>
            <a:r>
              <a:rPr lang="en-US" sz="1200" b="1" kern="100">
                <a:effectLst/>
                <a:latin typeface="Aptos" panose="020B0004020202020204" pitchFamily="34" charset="0"/>
                <a:ea typeface="Aptos" panose="020B0004020202020204" pitchFamily="34" charset="0"/>
                <a:cs typeface="Times New Roman" panose="02020603050405020304" pitchFamily="18" charset="0"/>
              </a:rPr>
              <a:t>ROAR</a:t>
            </a:r>
            <a:r>
              <a:rPr lang="en-US" sz="1200" kern="100">
                <a:effectLst/>
                <a:latin typeface="Aptos" panose="020B0004020202020204" pitchFamily="34" charset="0"/>
                <a:ea typeface="Aptos" panose="020B0004020202020204" pitchFamily="34" charset="0"/>
                <a:cs typeface="Times New Roman" panose="02020603050405020304" pitchFamily="18" charset="0"/>
              </a:rPr>
              <a:t> approach to help the target groups recognize their strengths, build resilience and lead their lives with confidence hence realizing additional avenues for sustainable income.</a:t>
            </a:r>
          </a:p>
          <a:p>
            <a:endParaRPr lang="en-US" sz="1200"/>
          </a:p>
        </p:txBody>
      </p:sp>
      <p:pic>
        <p:nvPicPr>
          <p:cNvPr id="7" name="Picture 6" descr="A person pouring water into a bucket&#10;&#10;AI-generated content may be incorrect.">
            <a:extLst>
              <a:ext uri="{FF2B5EF4-FFF2-40B4-BE49-F238E27FC236}">
                <a16:creationId xmlns:a16="http://schemas.microsoft.com/office/drawing/2014/main" id="{59A826AA-E042-B8B2-94CF-2392746785BC}"/>
              </a:ext>
            </a:extLst>
          </p:cNvPr>
          <p:cNvPicPr>
            <a:picLocks noChangeAspect="1"/>
          </p:cNvPicPr>
          <p:nvPr/>
        </p:nvPicPr>
        <p:blipFill>
          <a:blip r:embed="rId2">
            <a:extLst>
              <a:ext uri="{28A0092B-C50C-407E-A947-70E740481C1C}">
                <a14:useLocalDpi xmlns:a14="http://schemas.microsoft.com/office/drawing/2010/main" val="0"/>
              </a:ext>
            </a:extLst>
          </a:blip>
          <a:srcRect l="16874" r="26623"/>
          <a:stretch/>
        </p:blipFill>
        <p:spPr>
          <a:xfrm>
            <a:off x="5027601" y="10"/>
            <a:ext cx="3044866" cy="3597029"/>
          </a:xfrm>
          <a:custGeom>
            <a:avLst/>
            <a:gdLst/>
            <a:ahLst/>
            <a:cxnLst/>
            <a:rect l="l" t="t" r="r" b="b"/>
            <a:pathLst>
              <a:path w="3044866"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8778" y="1230836"/>
                  <a:pt x="3024968" y="1520375"/>
                  <a:pt x="3040069" y="1809660"/>
                </a:cubicBezTo>
                <a:cubicBezTo>
                  <a:pt x="3049835" y="1950657"/>
                  <a:pt x="3044683" y="2092164"/>
                  <a:pt x="3024686" y="2232285"/>
                </a:cubicBez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pic>
      <p:pic>
        <p:nvPicPr>
          <p:cNvPr id="11" name="Picture 10" descr="A group of people standing next to each other&#10;&#10;AI-generated content may be incorrect.">
            <a:extLst>
              <a:ext uri="{FF2B5EF4-FFF2-40B4-BE49-F238E27FC236}">
                <a16:creationId xmlns:a16="http://schemas.microsoft.com/office/drawing/2014/main" id="{41225C74-ADC8-5AC2-AFAF-D984E90546B2}"/>
              </a:ext>
            </a:extLst>
          </p:cNvPr>
          <p:cNvPicPr>
            <a:picLocks noChangeAspect="1"/>
          </p:cNvPicPr>
          <p:nvPr/>
        </p:nvPicPr>
        <p:blipFill>
          <a:blip r:embed="rId3">
            <a:extLst>
              <a:ext uri="{28A0092B-C50C-407E-A947-70E740481C1C}">
                <a14:useLocalDpi xmlns:a14="http://schemas.microsoft.com/office/drawing/2010/main" val="0"/>
              </a:ext>
            </a:extLst>
          </a:blip>
          <a:srcRect l="13599" r="20081" b="4"/>
          <a:stretch/>
        </p:blipFill>
        <p:spPr>
          <a:xfrm>
            <a:off x="5021993" y="3792430"/>
            <a:ext cx="3045969" cy="3065570"/>
          </a:xfrm>
          <a:custGeom>
            <a:avLst/>
            <a:gdLst/>
            <a:ahLst/>
            <a:cxnLst/>
            <a:rect l="l" t="t" r="r" b="b"/>
            <a:pathLst>
              <a:path w="3045969" h="3065570">
                <a:moveTo>
                  <a:pt x="2750933" y="0"/>
                </a:moveTo>
                <a:lnTo>
                  <a:pt x="3043770" y="11038"/>
                </a:lnTo>
                <a:lnTo>
                  <a:pt x="3045607" y="37526"/>
                </a:lnTo>
                <a:cubicBezTo>
                  <a:pt x="3047625" y="113720"/>
                  <a:pt x="3040851" y="189914"/>
                  <a:pt x="3034394" y="266109"/>
                </a:cubicBez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cubicBezTo>
                  <a:pt x="3052317" y="2587500"/>
                  <a:pt x="3032560" y="2779256"/>
                  <a:pt x="3029596" y="2971138"/>
                </a:cubicBezTo>
                <a:cubicBezTo>
                  <a:pt x="3029314" y="2988346"/>
                  <a:pt x="3030372" y="3005585"/>
                  <a:pt x="3031678" y="3022824"/>
                </a:cubicBezTo>
                <a:lnTo>
                  <a:pt x="3034625" y="3065570"/>
                </a:lnTo>
                <a:lnTo>
                  <a:pt x="24938" y="3065570"/>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pic>
      <p:pic>
        <p:nvPicPr>
          <p:cNvPr id="9" name="Picture 8" descr="A group of people working on a project&#10;&#10;AI-generated content may be incorrect.">
            <a:extLst>
              <a:ext uri="{FF2B5EF4-FFF2-40B4-BE49-F238E27FC236}">
                <a16:creationId xmlns:a16="http://schemas.microsoft.com/office/drawing/2014/main" id="{8C02E7EA-E576-4D2A-7CF1-9FDA9DC36DE3}"/>
              </a:ext>
            </a:extLst>
          </p:cNvPr>
          <p:cNvPicPr>
            <a:picLocks noChangeAspect="1"/>
          </p:cNvPicPr>
          <p:nvPr/>
        </p:nvPicPr>
        <p:blipFill>
          <a:blip r:embed="rId4">
            <a:extLst>
              <a:ext uri="{28A0092B-C50C-407E-A947-70E740481C1C}">
                <a14:useLocalDpi xmlns:a14="http://schemas.microsoft.com/office/drawing/2010/main" val="0"/>
              </a:ext>
            </a:extLst>
          </a:blip>
          <a:srcRect l="31531" r="5190" b="2"/>
          <a:stretch/>
        </p:blipFill>
        <p:spPr>
          <a:xfrm>
            <a:off x="8263902" y="10"/>
            <a:ext cx="3928092" cy="4143496"/>
          </a:xfrm>
          <a:custGeom>
            <a:avLst/>
            <a:gdLst/>
            <a:ahLst/>
            <a:cxnLst/>
            <a:rect l="l" t="t" r="r" b="b"/>
            <a:pathLst>
              <a:path w="3928092" h="4143506">
                <a:moveTo>
                  <a:pt x="23605" y="0"/>
                </a:moveTo>
                <a:lnTo>
                  <a:pt x="3928092" y="0"/>
                </a:lnTo>
                <a:lnTo>
                  <a:pt x="3928092"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pic>
      <p:pic>
        <p:nvPicPr>
          <p:cNvPr id="5" name="Picture 4">
            <a:extLst>
              <a:ext uri="{FF2B5EF4-FFF2-40B4-BE49-F238E27FC236}">
                <a16:creationId xmlns:a16="http://schemas.microsoft.com/office/drawing/2014/main" id="{0413F5DB-B50E-8D4B-A626-B746A80C9710}"/>
              </a:ext>
            </a:extLst>
          </p:cNvPr>
          <p:cNvPicPr>
            <a:picLocks noChangeAspect="1"/>
          </p:cNvPicPr>
          <p:nvPr/>
        </p:nvPicPr>
        <p:blipFill>
          <a:blip r:embed="rId5">
            <a:extLst>
              <a:ext uri="{28A0092B-C50C-407E-A947-70E740481C1C}">
                <a14:useLocalDpi xmlns:a14="http://schemas.microsoft.com/office/drawing/2010/main" val="0"/>
              </a:ext>
            </a:extLst>
          </a:blip>
          <a:srcRect t="3100" r="-4" b="-4"/>
          <a:stretch/>
        </p:blipFill>
        <p:spPr>
          <a:xfrm>
            <a:off x="8281031" y="4328340"/>
            <a:ext cx="3910971" cy="2529660"/>
          </a:xfrm>
          <a:custGeom>
            <a:avLst/>
            <a:gdLst/>
            <a:ahLst/>
            <a:cxnLst/>
            <a:rect l="l" t="t" r="r" b="b"/>
            <a:pathLst>
              <a:path w="3910971"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71" y="11103"/>
                </a:lnTo>
                <a:lnTo>
                  <a:pt x="3910971"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pic>
    </p:spTree>
    <p:extLst>
      <p:ext uri="{BB962C8B-B14F-4D97-AF65-F5344CB8AC3E}">
        <p14:creationId xmlns:p14="http://schemas.microsoft.com/office/powerpoint/2010/main" val="942523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BB3A3FF-8EE3-498B-8C43-57F2DE9A2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41130F-4AAD-77FA-0548-B0BB0945BBB7}"/>
              </a:ext>
            </a:extLst>
          </p:cNvPr>
          <p:cNvSpPr>
            <a:spLocks noGrp="1"/>
          </p:cNvSpPr>
          <p:nvPr>
            <p:ph type="title"/>
          </p:nvPr>
        </p:nvSpPr>
        <p:spPr>
          <a:xfrm>
            <a:off x="8763604" y="821048"/>
            <a:ext cx="3090345" cy="3346322"/>
          </a:xfrm>
        </p:spPr>
        <p:txBody>
          <a:bodyPr vert="horz" lIns="91440" tIns="45720" rIns="91440" bIns="45720" rtlCol="0" anchor="b">
            <a:normAutofit/>
          </a:bodyPr>
          <a:lstStyle/>
          <a:p>
            <a:r>
              <a:rPr lang="en-US" sz="1800" kern="1200">
                <a:solidFill>
                  <a:schemeClr val="tx1"/>
                </a:solidFill>
                <a:effectLst/>
                <a:latin typeface="+mj-lt"/>
                <a:ea typeface="+mj-ea"/>
                <a:cs typeface="+mj-cs"/>
              </a:rPr>
              <a:t>Sexual reproductive health education is aimed at empowering young people to make informed decisions as they transition to adulthood, helping them stay safe, protect themselves from sexually transmitted diseases and improve their overall health.</a:t>
            </a:r>
            <a:br>
              <a:rPr lang="en-US" sz="1800" kern="1200">
                <a:solidFill>
                  <a:schemeClr val="tx1"/>
                </a:solidFill>
                <a:effectLst/>
                <a:latin typeface="+mj-lt"/>
                <a:ea typeface="+mj-ea"/>
                <a:cs typeface="+mj-cs"/>
              </a:rPr>
            </a:br>
            <a:endParaRPr lang="en-US" sz="1800" kern="1200">
              <a:solidFill>
                <a:schemeClr val="tx1"/>
              </a:solidFill>
              <a:latin typeface="+mj-lt"/>
              <a:ea typeface="+mj-ea"/>
              <a:cs typeface="+mj-cs"/>
            </a:endParaRPr>
          </a:p>
        </p:txBody>
      </p:sp>
      <p:grpSp>
        <p:nvGrpSpPr>
          <p:cNvPr id="30" name="Group 29">
            <a:extLst>
              <a:ext uri="{FF2B5EF4-FFF2-40B4-BE49-F238E27FC236}">
                <a16:creationId xmlns:a16="http://schemas.microsoft.com/office/drawing/2014/main" id="{22983B4D-AA9E-4FCA-A321-B87362793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184" y="1"/>
            <a:ext cx="2446384" cy="5777808"/>
            <a:chOff x="329184" y="1"/>
            <a:chExt cx="2446384" cy="5777808"/>
          </a:xfrm>
        </p:grpSpPr>
        <p:cxnSp>
          <p:nvCxnSpPr>
            <p:cNvPr id="31" name="Straight Connector 30">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2432161"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2446384"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oup of children looking up&#10;&#10;AI-generated content may be incorrect.">
            <a:extLst>
              <a:ext uri="{FF2B5EF4-FFF2-40B4-BE49-F238E27FC236}">
                <a16:creationId xmlns:a16="http://schemas.microsoft.com/office/drawing/2014/main" id="{7ABC74BB-48B9-E6F4-7E68-2CDDA0007C7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377" r="25584" b="-3"/>
          <a:stretch/>
        </p:blipFill>
        <p:spPr>
          <a:xfrm>
            <a:off x="996362" y="972235"/>
            <a:ext cx="3434321" cy="5047735"/>
          </a:xfrm>
          <a:prstGeom prst="rect">
            <a:avLst/>
          </a:prstGeom>
        </p:spPr>
      </p:pic>
      <p:pic>
        <p:nvPicPr>
          <p:cNvPr id="4" name="Content Placeholder 3" descr="A person standing in front of a podium with his hand up&#10;&#10;Description automatically generated">
            <a:extLst>
              <a:ext uri="{FF2B5EF4-FFF2-40B4-BE49-F238E27FC236}">
                <a16:creationId xmlns:a16="http://schemas.microsoft.com/office/drawing/2014/main" id="{C8A21B3A-C867-EB91-BF43-5E1F6EB46B5A}"/>
              </a:ext>
            </a:extLst>
          </p:cNvPr>
          <p:cNvPicPr>
            <a:picLocks noChangeAspect="1"/>
          </p:cNvPicPr>
          <p:nvPr/>
        </p:nvPicPr>
        <p:blipFill>
          <a:blip r:embed="rId3"/>
          <a:srcRect t="10811" r="-2" b="-2"/>
          <a:stretch/>
        </p:blipFill>
        <p:spPr>
          <a:xfrm>
            <a:off x="4683639" y="972236"/>
            <a:ext cx="3383280" cy="2414016"/>
          </a:xfrm>
          <a:prstGeom prst="rect">
            <a:avLst/>
          </a:prstGeom>
          <a:scene3d>
            <a:camera prst="orthographicFront"/>
            <a:lightRig rig="threePt" dir="t">
              <a:rot lat="0" lon="0" rev="2700000"/>
            </a:lightRig>
          </a:scene3d>
          <a:sp3d contourW="6350">
            <a:bevelT h="38100"/>
            <a:contourClr>
              <a:srgbClr val="C0C0C0"/>
            </a:contourClr>
          </a:sp3d>
        </p:spPr>
      </p:pic>
      <p:pic>
        <p:nvPicPr>
          <p:cNvPr id="10" name="Picture 9" descr="A person sitting in a chair holding a microphone&#10;&#10;Description automatically generated">
            <a:extLst>
              <a:ext uri="{FF2B5EF4-FFF2-40B4-BE49-F238E27FC236}">
                <a16:creationId xmlns:a16="http://schemas.microsoft.com/office/drawing/2014/main" id="{AC1A58EE-7B94-58C8-5371-675752C9AB6E}"/>
              </a:ext>
            </a:extLst>
          </p:cNvPr>
          <p:cNvPicPr>
            <a:picLocks noChangeAspect="1"/>
          </p:cNvPicPr>
          <p:nvPr/>
        </p:nvPicPr>
        <p:blipFill>
          <a:blip r:embed="rId4"/>
          <a:srcRect t="31331" r="-3" b="11487"/>
          <a:stretch/>
        </p:blipFill>
        <p:spPr>
          <a:xfrm>
            <a:off x="4689525" y="3605954"/>
            <a:ext cx="3377394" cy="2414016"/>
          </a:xfrm>
          <a:prstGeom prst="rect">
            <a:avLst/>
          </a:prstGeom>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3396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5783D-B2DF-0999-6826-F38B4A993AF8}"/>
              </a:ext>
            </a:extLst>
          </p:cNvPr>
          <p:cNvSpPr>
            <a:spLocks noGrp="1"/>
          </p:cNvSpPr>
          <p:nvPr>
            <p:ph type="title"/>
          </p:nvPr>
        </p:nvSpPr>
        <p:spPr>
          <a:xfrm>
            <a:off x="640080" y="4777739"/>
            <a:ext cx="3418990" cy="1412119"/>
          </a:xfrm>
        </p:spPr>
        <p:txBody>
          <a:bodyPr>
            <a:normAutofit/>
          </a:bodyPr>
          <a:lstStyle/>
          <a:p>
            <a:r>
              <a:rPr lang="en-US" sz="4800"/>
              <a:t>Our Journey</a:t>
            </a:r>
          </a:p>
        </p:txBody>
      </p:sp>
      <p:pic>
        <p:nvPicPr>
          <p:cNvPr id="5" name="Picture 4" descr="A group of people standing in front of a projection screen&#10;&#10;Description automatically generated">
            <a:extLst>
              <a:ext uri="{FF2B5EF4-FFF2-40B4-BE49-F238E27FC236}">
                <a16:creationId xmlns:a16="http://schemas.microsoft.com/office/drawing/2014/main" id="{011F175B-6179-F1EC-F934-07E33676680C}"/>
              </a:ext>
            </a:extLst>
          </p:cNvPr>
          <p:cNvPicPr>
            <a:picLocks noChangeAspect="1"/>
          </p:cNvPicPr>
          <p:nvPr/>
        </p:nvPicPr>
        <p:blipFill>
          <a:blip r:embed="rId3">
            <a:extLst>
              <a:ext uri="{28A0092B-C50C-407E-A947-70E740481C1C}">
                <a14:useLocalDpi xmlns:a14="http://schemas.microsoft.com/office/drawing/2010/main" val="0"/>
              </a:ext>
            </a:extLst>
          </a:blip>
          <a:srcRect t="27970" b="16017"/>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54"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0BC974-5ACC-8394-5F43-DFE34BF7099A}"/>
              </a:ext>
            </a:extLst>
          </p:cNvPr>
          <p:cNvSpPr>
            <a:spLocks noGrp="1"/>
          </p:cNvSpPr>
          <p:nvPr>
            <p:ph idx="1"/>
          </p:nvPr>
        </p:nvSpPr>
        <p:spPr>
          <a:xfrm>
            <a:off x="4654294" y="4777739"/>
            <a:ext cx="6897626" cy="1399223"/>
          </a:xfrm>
        </p:spPr>
        <p:txBody>
          <a:bodyPr anchor="ctr">
            <a:normAutofit/>
          </a:bodyPr>
          <a:lstStyle/>
          <a:p>
            <a:r>
              <a:rPr lang="en-US" sz="2200" kern="100">
                <a:effectLst/>
                <a:latin typeface="Aptos" panose="020B0004020202020204" pitchFamily="34" charset="0"/>
                <a:ea typeface="Aptos" panose="020B0004020202020204" pitchFamily="34" charset="0"/>
                <a:cs typeface="Times New Roman" panose="02020603050405020304" pitchFamily="18" charset="0"/>
              </a:rPr>
              <a:t>The program includes timely check-ins with the beneficiaries over six months to ensure participants are equipped with the skills they need to thrive and track their impact in their communities as heroes.</a:t>
            </a:r>
          </a:p>
          <a:p>
            <a:endParaRPr lang="en-US" sz="2200"/>
          </a:p>
        </p:txBody>
      </p:sp>
    </p:spTree>
    <p:extLst>
      <p:ext uri="{BB962C8B-B14F-4D97-AF65-F5344CB8AC3E}">
        <p14:creationId xmlns:p14="http://schemas.microsoft.com/office/powerpoint/2010/main" val="1902662349"/>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0E2841"/>
      </a:dk2>
      <a:lt2>
        <a:srgbClr val="E8E8E8"/>
      </a:lt2>
      <a:accent1>
        <a:srgbClr val="96607D"/>
      </a:accent1>
      <a:accent2>
        <a:srgbClr val="C19EB1"/>
      </a:accent2>
      <a:accent3>
        <a:srgbClr val="96607D"/>
      </a:accent3>
      <a:accent4>
        <a:srgbClr val="C1E4F5"/>
      </a:accent4>
      <a:accent5>
        <a:srgbClr val="70485D"/>
      </a:accent5>
      <a:accent6>
        <a:srgbClr val="4EA72E"/>
      </a:accent6>
      <a:hlink>
        <a:srgbClr val="5BC236"/>
      </a:hlink>
      <a:folHlink>
        <a:srgbClr val="B3E5A1"/>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302</TotalTime>
  <Words>927</Words>
  <Application>Microsoft Office PowerPoint</Application>
  <PresentationFormat>Widescreen</PresentationFormat>
  <Paragraphs>33</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Calibri</vt:lpstr>
      <vt:lpstr>Office Theme</vt:lpstr>
      <vt:lpstr>THE GREAT MINDS CORP INITIATIVE - AUNUA GLOBAL</vt:lpstr>
      <vt:lpstr>About </vt:lpstr>
      <vt:lpstr>About </vt:lpstr>
      <vt:lpstr>Background </vt:lpstr>
      <vt:lpstr>Values</vt:lpstr>
      <vt:lpstr>PowerPoint Presentation</vt:lpstr>
      <vt:lpstr>Impact expansion</vt:lpstr>
      <vt:lpstr>Sexual reproductive health education is aimed at empowering young people to make informed decisions as they transition to adulthood, helping them stay safe, protect themselves from sexually transmitted diseases and improve their overall health. </vt:lpstr>
      <vt:lpstr>Our Journey</vt:lpstr>
      <vt:lpstr>In September 2024, GMC collaborated with a community-based organization in one of Kampala’s slum areas to support 50 children aged 7-18years. These young people are already living the program’s values by sharing what they have learned with their peers which elaborates the continuity of the cycle of empowerment.</vt:lpstr>
      <vt:lpstr>The Future </vt:lpstr>
      <vt:lpstr>Our Team</vt:lpstr>
      <vt:lpstr>REACH OUT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Anselm Jonah Kirungi</dc:creator>
  <cp:lastModifiedBy>Anselm Jonah Kirungi</cp:lastModifiedBy>
  <cp:revision>2</cp:revision>
  <dcterms:created xsi:type="dcterms:W3CDTF">2025-02-01T20:09:03Z</dcterms:created>
  <dcterms:modified xsi:type="dcterms:W3CDTF">2025-09-25T09:09:59Z</dcterms:modified>
</cp:coreProperties>
</file>